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56" r:id="rId5"/>
    <p:sldId id="269" r:id="rId6"/>
    <p:sldId id="297" r:id="rId7"/>
    <p:sldId id="287" r:id="rId8"/>
    <p:sldId id="279" r:id="rId9"/>
    <p:sldId id="308" r:id="rId10"/>
    <p:sldId id="257" r:id="rId11"/>
    <p:sldId id="309" r:id="rId12"/>
    <p:sldId id="310" r:id="rId13"/>
    <p:sldId id="311" r:id="rId14"/>
    <p:sldId id="258" r:id="rId15"/>
    <p:sldId id="313" r:id="rId16"/>
    <p:sldId id="312" r:id="rId17"/>
    <p:sldId id="314" r:id="rId18"/>
    <p:sldId id="265" r:id="rId19"/>
    <p:sldId id="266" r:id="rId20"/>
    <p:sldId id="315" r:id="rId21"/>
    <p:sldId id="316" r:id="rId22"/>
    <p:sldId id="317" r:id="rId23"/>
    <p:sldId id="318" r:id="rId24"/>
    <p:sldId id="27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85ED301-DAD7-1328-AF84-CFF682AB1407}" name="Oren Lieber-Kotz" initials="OLK" userId="1300680961_tp_dropbox_plus" providerId="Windows Live"/>
  <p188:author id="{B50EE28A-ECFC-C18E-010C-94BB77E9F732}" name="David Gardiner" initials="DG" userId="S::david@dgardiner.com::982b3743-be40-4686-9fc8-f160fae6c64e" providerId="AD"/>
  <p188:author id="{D461E2B5-4DBA-FC77-508B-A4B24E47C924}" name="RTC Administrator" initials="RA" userId="S::RTCAdmin@dgardiner.com::277f9e0b-7e81-4beb-b1a3-37342695ef88" providerId="AD"/>
  <p188:author id="{31BB6AFE-E8E1-723F-5B19-FFC9CE1C26BE}" name="Emily Kent" initials="EK" userId="S::emily@dgardiner.com::8ed24f12-6e04-4786-b0ee-7eb049a33b5f"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AB6EB"/>
    <a:srgbClr val="215894"/>
    <a:srgbClr val="0195C4"/>
    <a:srgbClr val="6BC06E"/>
    <a:srgbClr val="393939"/>
    <a:srgbClr val="174C82"/>
    <a:srgbClr val="F4F4F5"/>
    <a:srgbClr val="696D74"/>
    <a:srgbClr val="60AE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CDAC4B-55D7-7342-A563-F76DB3DF907A}" v="1" dt="2025-08-19T14:55:42.366"/>
    <p1510:client id="{7375A1EB-402D-7CFB-887A-67376EF1F099}" v="3" dt="2025-08-20T19:00:58.9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4405" autoAdjust="0"/>
    <p:restoredTop sz="94555"/>
  </p:normalViewPr>
  <p:slideViewPr>
    <p:cSldViewPr snapToGrid="0">
      <p:cViewPr>
        <p:scale>
          <a:sx n="179" d="100"/>
          <a:sy n="179" d="100"/>
        </p:scale>
        <p:origin x="-6848" y="-2888"/>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ren Lieber-Kotz" userId="1300680961_tp_dropbox_plus" providerId="OAuth2" clId="{53CDAC4B-55D7-7342-A563-F76DB3DF907A}"/>
    <pc:docChg chg="modSld">
      <pc:chgData name="Oren Lieber-Kotz" userId="1300680961_tp_dropbox_plus" providerId="OAuth2" clId="{53CDAC4B-55D7-7342-A563-F76DB3DF907A}" dt="2025-08-19T14:55:42.362" v="0" actId="165"/>
      <pc:docMkLst>
        <pc:docMk/>
      </pc:docMkLst>
      <pc:sldChg chg="delSp modSp">
        <pc:chgData name="Oren Lieber-Kotz" userId="1300680961_tp_dropbox_plus" providerId="OAuth2" clId="{53CDAC4B-55D7-7342-A563-F76DB3DF907A}" dt="2025-08-19T14:55:42.362" v="0" actId="165"/>
        <pc:sldMkLst>
          <pc:docMk/>
          <pc:sldMk cId="1823894342" sldId="258"/>
        </pc:sldMkLst>
        <pc:spChg chg="mod topLvl">
          <ac:chgData name="Oren Lieber-Kotz" userId="1300680961_tp_dropbox_plus" providerId="OAuth2" clId="{53CDAC4B-55D7-7342-A563-F76DB3DF907A}" dt="2025-08-19T14:55:42.362" v="0" actId="165"/>
          <ac:spMkLst>
            <pc:docMk/>
            <pc:sldMk cId="1823894342" sldId="258"/>
            <ac:spMk id="13" creationId="{1F8CA1B6-4991-AA5A-91AB-F11FF5212355}"/>
          </ac:spMkLst>
        </pc:spChg>
        <pc:spChg chg="mod topLvl">
          <ac:chgData name="Oren Lieber-Kotz" userId="1300680961_tp_dropbox_plus" providerId="OAuth2" clId="{53CDAC4B-55D7-7342-A563-F76DB3DF907A}" dt="2025-08-19T14:55:42.362" v="0" actId="165"/>
          <ac:spMkLst>
            <pc:docMk/>
            <pc:sldMk cId="1823894342" sldId="258"/>
            <ac:spMk id="16" creationId="{095B45C5-FD88-580D-F63A-5762210B3EAA}"/>
          </ac:spMkLst>
        </pc:spChg>
        <pc:grpChg chg="del">
          <ac:chgData name="Oren Lieber-Kotz" userId="1300680961_tp_dropbox_plus" providerId="OAuth2" clId="{53CDAC4B-55D7-7342-A563-F76DB3DF907A}" dt="2025-08-19T14:55:42.362" v="0" actId="165"/>
          <ac:grpSpMkLst>
            <pc:docMk/>
            <pc:sldMk cId="1823894342" sldId="258"/>
            <ac:grpSpMk id="17" creationId="{272B000A-F77C-4A40-7529-922440BAD482}"/>
          </ac:grpSpMkLst>
        </pc:grpChg>
      </pc:sldChg>
    </pc:docChg>
  </pc:docChgLst>
</pc:chgInfo>
</file>

<file path=ppt/media/image1.jpg>
</file>

<file path=ppt/media/image10.jpeg>
</file>

<file path=ppt/media/image11.jp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B97981-949C-724A-AF92-E0552534D5B2}" type="datetimeFigureOut">
              <a:rPr lang="en-US" smtClean="0"/>
              <a:t>8/20/2025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1F483A-9CCF-634B-8D56-E68BF89A045A}" type="slidenum">
              <a:rPr lang="en-US" smtClean="0"/>
              <a:t>‹#›</a:t>
            </a:fld>
            <a:endParaRPr lang="en-US"/>
          </a:p>
        </p:txBody>
      </p:sp>
    </p:spTree>
    <p:extLst>
      <p:ext uri="{BB962C8B-B14F-4D97-AF65-F5344CB8AC3E}">
        <p14:creationId xmlns:p14="http://schemas.microsoft.com/office/powerpoint/2010/main" val="1307610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1F483A-9CCF-634B-8D56-E68BF89A045A}" type="slidenum">
              <a:rPr lang="en-US" smtClean="0"/>
              <a:t>3</a:t>
            </a:fld>
            <a:endParaRPr lang="en-US"/>
          </a:p>
        </p:txBody>
      </p:sp>
    </p:spTree>
    <p:extLst>
      <p:ext uri="{BB962C8B-B14F-4D97-AF65-F5344CB8AC3E}">
        <p14:creationId xmlns:p14="http://schemas.microsoft.com/office/powerpoint/2010/main" val="2624683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3EA2F4-0710-09A6-B114-4B7F34B10C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F05645-4096-DE77-59EE-539080AB79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5C5B61-FA53-9B7B-102D-F0AAC0393C1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1333B37-C1FC-BC01-9E9D-F57DBFA01B1D}"/>
              </a:ext>
            </a:extLst>
          </p:cNvPr>
          <p:cNvSpPr>
            <a:spLocks noGrp="1"/>
          </p:cNvSpPr>
          <p:nvPr>
            <p:ph type="sldNum" sz="quarter" idx="5"/>
          </p:nvPr>
        </p:nvSpPr>
        <p:spPr/>
        <p:txBody>
          <a:bodyPr/>
          <a:lstStyle/>
          <a:p>
            <a:fld id="{1B1F483A-9CCF-634B-8D56-E68BF89A045A}" type="slidenum">
              <a:rPr lang="en-US" smtClean="0"/>
              <a:t>8</a:t>
            </a:fld>
            <a:endParaRPr lang="en-US"/>
          </a:p>
        </p:txBody>
      </p:sp>
    </p:spTree>
    <p:extLst>
      <p:ext uri="{BB962C8B-B14F-4D97-AF65-F5344CB8AC3E}">
        <p14:creationId xmlns:p14="http://schemas.microsoft.com/office/powerpoint/2010/main" val="1233266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70F533-7482-4957-0DA1-497777530F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5E565C-D532-1E29-58F5-014DB4FC73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F719F2-7B1B-14C9-503E-46F5D684C56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B70A287-BC06-F05F-07D5-799EF07DB0F8}"/>
              </a:ext>
            </a:extLst>
          </p:cNvPr>
          <p:cNvSpPr>
            <a:spLocks noGrp="1"/>
          </p:cNvSpPr>
          <p:nvPr>
            <p:ph type="sldNum" sz="quarter" idx="5"/>
          </p:nvPr>
        </p:nvSpPr>
        <p:spPr/>
        <p:txBody>
          <a:bodyPr/>
          <a:lstStyle/>
          <a:p>
            <a:fld id="{1B1F483A-9CCF-634B-8D56-E68BF89A045A}" type="slidenum">
              <a:rPr lang="en-US" smtClean="0"/>
              <a:t>9</a:t>
            </a:fld>
            <a:endParaRPr lang="en-US"/>
          </a:p>
        </p:txBody>
      </p:sp>
    </p:spTree>
    <p:extLst>
      <p:ext uri="{BB962C8B-B14F-4D97-AF65-F5344CB8AC3E}">
        <p14:creationId xmlns:p14="http://schemas.microsoft.com/office/powerpoint/2010/main" val="1978500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4FFC5-2EB5-9A54-C68E-DB15A2C186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FF2149-09B4-2EC9-2E8F-AB4B343DC7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AAD954-AA18-B4C9-698E-A62FEB26E7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FD62DC1-39C7-3A7D-6C72-F6E9C8E2CBEB}"/>
              </a:ext>
            </a:extLst>
          </p:cNvPr>
          <p:cNvSpPr>
            <a:spLocks noGrp="1"/>
          </p:cNvSpPr>
          <p:nvPr>
            <p:ph type="sldNum" sz="quarter" idx="5"/>
          </p:nvPr>
        </p:nvSpPr>
        <p:spPr/>
        <p:txBody>
          <a:bodyPr/>
          <a:lstStyle/>
          <a:p>
            <a:fld id="{1B1F483A-9CCF-634B-8D56-E68BF89A045A}" type="slidenum">
              <a:rPr lang="en-US" smtClean="0"/>
              <a:t>10</a:t>
            </a:fld>
            <a:endParaRPr lang="en-US"/>
          </a:p>
        </p:txBody>
      </p:sp>
    </p:spTree>
    <p:extLst>
      <p:ext uri="{BB962C8B-B14F-4D97-AF65-F5344CB8AC3E}">
        <p14:creationId xmlns:p14="http://schemas.microsoft.com/office/powerpoint/2010/main" val="1439796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1F483A-9CCF-634B-8D56-E68BF89A045A}" type="slidenum">
              <a:rPr lang="en-US" smtClean="0"/>
              <a:t>11</a:t>
            </a:fld>
            <a:endParaRPr lang="en-US"/>
          </a:p>
        </p:txBody>
      </p:sp>
    </p:spTree>
    <p:extLst>
      <p:ext uri="{BB962C8B-B14F-4D97-AF65-F5344CB8AC3E}">
        <p14:creationId xmlns:p14="http://schemas.microsoft.com/office/powerpoint/2010/main" val="7614119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E42075-BF21-33AA-4996-CE0D9849F6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C9D4DC-9CE0-C9EF-B297-D6B6D5E8F6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98C399-FE3B-16DC-ECCB-30DD4855617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AE65499-877C-F46F-785B-CAF95002D249}"/>
              </a:ext>
            </a:extLst>
          </p:cNvPr>
          <p:cNvSpPr>
            <a:spLocks noGrp="1"/>
          </p:cNvSpPr>
          <p:nvPr>
            <p:ph type="sldNum" sz="quarter" idx="5"/>
          </p:nvPr>
        </p:nvSpPr>
        <p:spPr/>
        <p:txBody>
          <a:bodyPr/>
          <a:lstStyle/>
          <a:p>
            <a:fld id="{1B1F483A-9CCF-634B-8D56-E68BF89A045A}" type="slidenum">
              <a:rPr lang="en-US" smtClean="0"/>
              <a:t>12</a:t>
            </a:fld>
            <a:endParaRPr lang="en-US"/>
          </a:p>
        </p:txBody>
      </p:sp>
    </p:spTree>
    <p:extLst>
      <p:ext uri="{BB962C8B-B14F-4D97-AF65-F5344CB8AC3E}">
        <p14:creationId xmlns:p14="http://schemas.microsoft.com/office/powerpoint/2010/main" val="3539527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08EAC-C27B-2727-9582-38149691F1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6B9CCD-64D3-D85D-E58F-A08E6512BD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29BEF4-D1D1-0C32-D0E6-ADA80944648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8FBBABF-0334-363B-59AE-3D69433C22AD}"/>
              </a:ext>
            </a:extLst>
          </p:cNvPr>
          <p:cNvSpPr>
            <a:spLocks noGrp="1"/>
          </p:cNvSpPr>
          <p:nvPr>
            <p:ph type="sldNum" sz="quarter" idx="5"/>
          </p:nvPr>
        </p:nvSpPr>
        <p:spPr/>
        <p:txBody>
          <a:bodyPr/>
          <a:lstStyle/>
          <a:p>
            <a:fld id="{1B1F483A-9CCF-634B-8D56-E68BF89A045A}" type="slidenum">
              <a:rPr lang="en-US" smtClean="0"/>
              <a:t>13</a:t>
            </a:fld>
            <a:endParaRPr lang="en-US"/>
          </a:p>
        </p:txBody>
      </p:sp>
    </p:spTree>
    <p:extLst>
      <p:ext uri="{BB962C8B-B14F-4D97-AF65-F5344CB8AC3E}">
        <p14:creationId xmlns:p14="http://schemas.microsoft.com/office/powerpoint/2010/main" val="835352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18B37-A3DD-5F69-55D6-4D499E43C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1F5CA7-47CD-FDC6-B9D2-6EE8E2817A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B60322-385E-9189-D654-792ADEB8B7C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1A1FD0B-9AE3-5EA1-412D-9C8B0EB80B2B}"/>
              </a:ext>
            </a:extLst>
          </p:cNvPr>
          <p:cNvSpPr>
            <a:spLocks noGrp="1"/>
          </p:cNvSpPr>
          <p:nvPr>
            <p:ph type="sldNum" sz="quarter" idx="5"/>
          </p:nvPr>
        </p:nvSpPr>
        <p:spPr/>
        <p:txBody>
          <a:bodyPr/>
          <a:lstStyle/>
          <a:p>
            <a:fld id="{1B1F483A-9CCF-634B-8D56-E68BF89A045A}" type="slidenum">
              <a:rPr lang="en-US" smtClean="0"/>
              <a:t>14</a:t>
            </a:fld>
            <a:endParaRPr lang="en-US"/>
          </a:p>
        </p:txBody>
      </p:sp>
    </p:spTree>
    <p:extLst>
      <p:ext uri="{BB962C8B-B14F-4D97-AF65-F5344CB8AC3E}">
        <p14:creationId xmlns:p14="http://schemas.microsoft.com/office/powerpoint/2010/main" val="474664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BD4B5-A907-4864-BA12-9BABFB546A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A66098-9528-4273-BD1D-C41274B466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EDFD02B-C4B0-4EE5-9717-D218A6D059C3}"/>
              </a:ext>
            </a:extLst>
          </p:cNvPr>
          <p:cNvSpPr>
            <a:spLocks noGrp="1"/>
          </p:cNvSpPr>
          <p:nvPr>
            <p:ph type="dt" sz="half" idx="10"/>
          </p:nvPr>
        </p:nvSpPr>
        <p:spPr/>
        <p:txBody>
          <a:bodyPr/>
          <a:lstStyle/>
          <a:p>
            <a:fld id="{8188CE07-ACB5-9F4F-82CC-1CAAAC88D513}" type="datetime1">
              <a:rPr lang="en-US" smtClean="0"/>
              <a:t>8/20/2025</a:t>
            </a:fld>
            <a:endParaRPr lang="en-US"/>
          </a:p>
        </p:txBody>
      </p:sp>
      <p:sp>
        <p:nvSpPr>
          <p:cNvPr id="5" name="Footer Placeholder 4">
            <a:extLst>
              <a:ext uri="{FF2B5EF4-FFF2-40B4-BE49-F238E27FC236}">
                <a16:creationId xmlns:a16="http://schemas.microsoft.com/office/drawing/2014/main" id="{55AC808D-353C-4D0E-A244-8BE46A12B594}"/>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94F58883-6138-4872-A94E-59CBB69CBAEB}"/>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4184351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F1D1D-F6A1-4A25-8815-D9926843A07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59EF46-56C2-4D5F-8094-C7317A1278E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D2BAC7-1750-4268-8391-0F9D4BD16005}"/>
              </a:ext>
            </a:extLst>
          </p:cNvPr>
          <p:cNvSpPr>
            <a:spLocks noGrp="1"/>
          </p:cNvSpPr>
          <p:nvPr>
            <p:ph type="dt" sz="half" idx="10"/>
          </p:nvPr>
        </p:nvSpPr>
        <p:spPr/>
        <p:txBody>
          <a:bodyPr/>
          <a:lstStyle/>
          <a:p>
            <a:fld id="{D98CD59C-09D8-FA4B-815C-B2074FA9C747}" type="datetime1">
              <a:rPr lang="en-US" smtClean="0"/>
              <a:t>8/20/2025</a:t>
            </a:fld>
            <a:endParaRPr lang="en-US"/>
          </a:p>
        </p:txBody>
      </p:sp>
      <p:sp>
        <p:nvSpPr>
          <p:cNvPr id="5" name="Footer Placeholder 4">
            <a:extLst>
              <a:ext uri="{FF2B5EF4-FFF2-40B4-BE49-F238E27FC236}">
                <a16:creationId xmlns:a16="http://schemas.microsoft.com/office/drawing/2014/main" id="{AAB0064A-AC30-42D6-B082-2A7B1DFBC876}"/>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44AC5FA0-FD16-4EF0-883E-510D8F41E991}"/>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1188585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DB1A52-A144-4AEC-8004-AEEC0200430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0401C1-4F12-4A80-8BAE-F30577A0A2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5314A7-A5BF-4A65-A077-9ED6F46949C9}"/>
              </a:ext>
            </a:extLst>
          </p:cNvPr>
          <p:cNvSpPr>
            <a:spLocks noGrp="1"/>
          </p:cNvSpPr>
          <p:nvPr>
            <p:ph type="dt" sz="half" idx="10"/>
          </p:nvPr>
        </p:nvSpPr>
        <p:spPr/>
        <p:txBody>
          <a:bodyPr/>
          <a:lstStyle/>
          <a:p>
            <a:fld id="{688094C0-7DE4-4C43-803F-EE72BE73DBD2}" type="datetime1">
              <a:rPr lang="en-US" smtClean="0"/>
              <a:t>8/20/2025</a:t>
            </a:fld>
            <a:endParaRPr lang="en-US"/>
          </a:p>
        </p:txBody>
      </p:sp>
      <p:sp>
        <p:nvSpPr>
          <p:cNvPr id="5" name="Footer Placeholder 4">
            <a:extLst>
              <a:ext uri="{FF2B5EF4-FFF2-40B4-BE49-F238E27FC236}">
                <a16:creationId xmlns:a16="http://schemas.microsoft.com/office/drawing/2014/main" id="{3805C0DA-7EFE-4F0D-993A-DEC37872EAB7}"/>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F8E17202-FD64-4F0F-BCF3-5A9F9571ABDA}"/>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1573239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AB601-6014-466B-9119-96D2140012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6A01E2-BB7F-4C10-B15B-21F1C5EB68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13A47D-F0E3-4FFF-BAD4-2E4633B2E836}"/>
              </a:ext>
            </a:extLst>
          </p:cNvPr>
          <p:cNvSpPr>
            <a:spLocks noGrp="1"/>
          </p:cNvSpPr>
          <p:nvPr>
            <p:ph type="dt" sz="half" idx="10"/>
          </p:nvPr>
        </p:nvSpPr>
        <p:spPr/>
        <p:txBody>
          <a:bodyPr/>
          <a:lstStyle/>
          <a:p>
            <a:fld id="{5D59353F-2F26-174A-B14E-EC511CC3EB73}" type="datetime1">
              <a:rPr lang="en-US" smtClean="0"/>
              <a:t>8/20/2025</a:t>
            </a:fld>
            <a:endParaRPr lang="en-US"/>
          </a:p>
        </p:txBody>
      </p:sp>
      <p:sp>
        <p:nvSpPr>
          <p:cNvPr id="5" name="Footer Placeholder 4">
            <a:extLst>
              <a:ext uri="{FF2B5EF4-FFF2-40B4-BE49-F238E27FC236}">
                <a16:creationId xmlns:a16="http://schemas.microsoft.com/office/drawing/2014/main" id="{94E712F9-38D7-43D9-9732-D1815868BD33}"/>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80907732-9D5A-41A2-B50C-74F847499168}"/>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3835718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91895-29D8-4FC2-9A41-AC95044BC3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F0AE91-73BD-4860-9F5A-14ACC398B8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0A9607-E218-4BBF-9931-36CDF16E9AC7}"/>
              </a:ext>
            </a:extLst>
          </p:cNvPr>
          <p:cNvSpPr>
            <a:spLocks noGrp="1"/>
          </p:cNvSpPr>
          <p:nvPr>
            <p:ph type="dt" sz="half" idx="10"/>
          </p:nvPr>
        </p:nvSpPr>
        <p:spPr/>
        <p:txBody>
          <a:bodyPr/>
          <a:lstStyle/>
          <a:p>
            <a:fld id="{2B53CAE6-3B0B-2647-A311-B222C0FF90BE}" type="datetime1">
              <a:rPr lang="en-US" smtClean="0"/>
              <a:t>8/20/2025</a:t>
            </a:fld>
            <a:endParaRPr lang="en-US"/>
          </a:p>
        </p:txBody>
      </p:sp>
      <p:sp>
        <p:nvSpPr>
          <p:cNvPr id="5" name="Footer Placeholder 4">
            <a:extLst>
              <a:ext uri="{FF2B5EF4-FFF2-40B4-BE49-F238E27FC236}">
                <a16:creationId xmlns:a16="http://schemas.microsoft.com/office/drawing/2014/main" id="{B4C7B67E-C9DA-496F-AC62-48A8C4FB3F92}"/>
              </a:ext>
            </a:extLst>
          </p:cNvPr>
          <p:cNvSpPr>
            <a:spLocks noGrp="1"/>
          </p:cNvSpPr>
          <p:nvPr>
            <p:ph type="ftr" sz="quarter" idx="11"/>
          </p:nvPr>
        </p:nvSpPr>
        <p:spPr/>
        <p:txBody>
          <a:bodyPr/>
          <a:lstStyle/>
          <a:p>
            <a:r>
              <a:rPr lang="en-US"/>
              <a:t>1</a:t>
            </a:r>
          </a:p>
        </p:txBody>
      </p:sp>
      <p:sp>
        <p:nvSpPr>
          <p:cNvPr id="6" name="Slide Number Placeholder 5">
            <a:extLst>
              <a:ext uri="{FF2B5EF4-FFF2-40B4-BE49-F238E27FC236}">
                <a16:creationId xmlns:a16="http://schemas.microsoft.com/office/drawing/2014/main" id="{0E01DA1D-E91F-45D2-97EB-05E4147C00FA}"/>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3239228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EA559-480E-48E6-A290-322AAB7B4C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6B02E5-9A76-48FE-AA93-A4F3BA21CD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18F0506-5CB6-442A-8323-330B57A69D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1EB2C9-5DC9-42C7-BBD8-F9CA10F26A19}"/>
              </a:ext>
            </a:extLst>
          </p:cNvPr>
          <p:cNvSpPr>
            <a:spLocks noGrp="1"/>
          </p:cNvSpPr>
          <p:nvPr>
            <p:ph type="dt" sz="half" idx="10"/>
          </p:nvPr>
        </p:nvSpPr>
        <p:spPr/>
        <p:txBody>
          <a:bodyPr/>
          <a:lstStyle/>
          <a:p>
            <a:fld id="{83093CCC-CF63-8B43-8169-C5592AAA9F48}" type="datetime1">
              <a:rPr lang="en-US" smtClean="0"/>
              <a:t>8/20/2025</a:t>
            </a:fld>
            <a:endParaRPr lang="en-US"/>
          </a:p>
        </p:txBody>
      </p:sp>
      <p:sp>
        <p:nvSpPr>
          <p:cNvPr id="6" name="Footer Placeholder 5">
            <a:extLst>
              <a:ext uri="{FF2B5EF4-FFF2-40B4-BE49-F238E27FC236}">
                <a16:creationId xmlns:a16="http://schemas.microsoft.com/office/drawing/2014/main" id="{45417762-BB85-41FC-8741-B20A4D9F54B8}"/>
              </a:ext>
            </a:extLst>
          </p:cNvPr>
          <p:cNvSpPr>
            <a:spLocks noGrp="1"/>
          </p:cNvSpPr>
          <p:nvPr>
            <p:ph type="ftr" sz="quarter" idx="11"/>
          </p:nvPr>
        </p:nvSpPr>
        <p:spPr/>
        <p:txBody>
          <a:bodyPr/>
          <a:lstStyle/>
          <a:p>
            <a:r>
              <a:rPr lang="en-US"/>
              <a:t>1</a:t>
            </a:r>
          </a:p>
        </p:txBody>
      </p:sp>
      <p:sp>
        <p:nvSpPr>
          <p:cNvPr id="7" name="Slide Number Placeholder 6">
            <a:extLst>
              <a:ext uri="{FF2B5EF4-FFF2-40B4-BE49-F238E27FC236}">
                <a16:creationId xmlns:a16="http://schemas.microsoft.com/office/drawing/2014/main" id="{5FBE1BFB-B734-4DC8-B5B6-6B93C166F63F}"/>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477708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8C5F6-7EE4-4D4A-B8FF-29906C92AF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E5DCE1-2322-4D69-99CB-C4A93A3C7C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AA9098-F414-4242-A531-EFB3C00B08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D50021-A3BA-4ED4-A0E9-9AECE92F6A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B743BC-7F77-45E7-A583-28197C0189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E3D09C-794D-4E71-8BBC-0C4FF20D834D}"/>
              </a:ext>
            </a:extLst>
          </p:cNvPr>
          <p:cNvSpPr>
            <a:spLocks noGrp="1"/>
          </p:cNvSpPr>
          <p:nvPr>
            <p:ph type="dt" sz="half" idx="10"/>
          </p:nvPr>
        </p:nvSpPr>
        <p:spPr/>
        <p:txBody>
          <a:bodyPr/>
          <a:lstStyle/>
          <a:p>
            <a:fld id="{D1FBF726-2E10-904F-B256-5D8F08600AB2}" type="datetime1">
              <a:rPr lang="en-US" smtClean="0"/>
              <a:t>8/20/2025</a:t>
            </a:fld>
            <a:endParaRPr lang="en-US"/>
          </a:p>
        </p:txBody>
      </p:sp>
      <p:sp>
        <p:nvSpPr>
          <p:cNvPr id="8" name="Footer Placeholder 7">
            <a:extLst>
              <a:ext uri="{FF2B5EF4-FFF2-40B4-BE49-F238E27FC236}">
                <a16:creationId xmlns:a16="http://schemas.microsoft.com/office/drawing/2014/main" id="{CE3BA7A3-9258-4DDF-92BF-9A8D28531B6F}"/>
              </a:ext>
            </a:extLst>
          </p:cNvPr>
          <p:cNvSpPr>
            <a:spLocks noGrp="1"/>
          </p:cNvSpPr>
          <p:nvPr>
            <p:ph type="ftr" sz="quarter" idx="11"/>
          </p:nvPr>
        </p:nvSpPr>
        <p:spPr/>
        <p:txBody>
          <a:bodyPr/>
          <a:lstStyle/>
          <a:p>
            <a:r>
              <a:rPr lang="en-US"/>
              <a:t>1</a:t>
            </a:r>
          </a:p>
        </p:txBody>
      </p:sp>
      <p:sp>
        <p:nvSpPr>
          <p:cNvPr id="9" name="Slide Number Placeholder 8">
            <a:extLst>
              <a:ext uri="{FF2B5EF4-FFF2-40B4-BE49-F238E27FC236}">
                <a16:creationId xmlns:a16="http://schemas.microsoft.com/office/drawing/2014/main" id="{E4DC10BA-6506-4DAF-A48F-1FA18392170C}"/>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2424626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3C1CA-EB0B-4A52-8695-4C77C949C1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09AB43-7BEF-4081-A0E1-CBD797E0D23E}"/>
              </a:ext>
            </a:extLst>
          </p:cNvPr>
          <p:cNvSpPr>
            <a:spLocks noGrp="1"/>
          </p:cNvSpPr>
          <p:nvPr>
            <p:ph type="dt" sz="half" idx="10"/>
          </p:nvPr>
        </p:nvSpPr>
        <p:spPr/>
        <p:txBody>
          <a:bodyPr/>
          <a:lstStyle/>
          <a:p>
            <a:fld id="{31EF7137-78D3-0F48-BCD7-9E9293585E26}" type="datetime1">
              <a:rPr lang="en-US" smtClean="0"/>
              <a:t>8/20/2025</a:t>
            </a:fld>
            <a:endParaRPr lang="en-US"/>
          </a:p>
        </p:txBody>
      </p:sp>
      <p:sp>
        <p:nvSpPr>
          <p:cNvPr id="4" name="Footer Placeholder 3">
            <a:extLst>
              <a:ext uri="{FF2B5EF4-FFF2-40B4-BE49-F238E27FC236}">
                <a16:creationId xmlns:a16="http://schemas.microsoft.com/office/drawing/2014/main" id="{7F599025-DC0A-4942-BCE4-B792847D21FB}"/>
              </a:ext>
            </a:extLst>
          </p:cNvPr>
          <p:cNvSpPr>
            <a:spLocks noGrp="1"/>
          </p:cNvSpPr>
          <p:nvPr>
            <p:ph type="ftr" sz="quarter" idx="11"/>
          </p:nvPr>
        </p:nvSpPr>
        <p:spPr/>
        <p:txBody>
          <a:bodyPr/>
          <a:lstStyle/>
          <a:p>
            <a:r>
              <a:rPr lang="en-US"/>
              <a:t>1</a:t>
            </a:r>
          </a:p>
        </p:txBody>
      </p:sp>
      <p:sp>
        <p:nvSpPr>
          <p:cNvPr id="5" name="Slide Number Placeholder 4">
            <a:extLst>
              <a:ext uri="{FF2B5EF4-FFF2-40B4-BE49-F238E27FC236}">
                <a16:creationId xmlns:a16="http://schemas.microsoft.com/office/drawing/2014/main" id="{7469BF85-BF1E-448D-80EB-ABCA3E38B226}"/>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4254364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26817D-A44A-4544-AEC4-F172AF40ECEF}"/>
              </a:ext>
            </a:extLst>
          </p:cNvPr>
          <p:cNvSpPr>
            <a:spLocks noGrp="1"/>
          </p:cNvSpPr>
          <p:nvPr>
            <p:ph type="dt" sz="half" idx="10"/>
          </p:nvPr>
        </p:nvSpPr>
        <p:spPr/>
        <p:txBody>
          <a:bodyPr/>
          <a:lstStyle/>
          <a:p>
            <a:fld id="{2B74DC88-ABE3-DC46-978D-3EBDAFD7D172}" type="datetime1">
              <a:rPr lang="en-US" smtClean="0"/>
              <a:t>8/20/2025</a:t>
            </a:fld>
            <a:endParaRPr lang="en-US"/>
          </a:p>
        </p:txBody>
      </p:sp>
      <p:sp>
        <p:nvSpPr>
          <p:cNvPr id="3" name="Footer Placeholder 2">
            <a:extLst>
              <a:ext uri="{FF2B5EF4-FFF2-40B4-BE49-F238E27FC236}">
                <a16:creationId xmlns:a16="http://schemas.microsoft.com/office/drawing/2014/main" id="{CEBEA2A5-E67F-4484-8C37-7035B2710DA9}"/>
              </a:ext>
            </a:extLst>
          </p:cNvPr>
          <p:cNvSpPr>
            <a:spLocks noGrp="1"/>
          </p:cNvSpPr>
          <p:nvPr>
            <p:ph type="ftr" sz="quarter" idx="11"/>
          </p:nvPr>
        </p:nvSpPr>
        <p:spPr/>
        <p:txBody>
          <a:bodyPr/>
          <a:lstStyle/>
          <a:p>
            <a:r>
              <a:rPr lang="en-US"/>
              <a:t>1</a:t>
            </a:r>
          </a:p>
        </p:txBody>
      </p:sp>
      <p:sp>
        <p:nvSpPr>
          <p:cNvPr id="4" name="Slide Number Placeholder 3">
            <a:extLst>
              <a:ext uri="{FF2B5EF4-FFF2-40B4-BE49-F238E27FC236}">
                <a16:creationId xmlns:a16="http://schemas.microsoft.com/office/drawing/2014/main" id="{65CFB20A-D329-4E06-8A0F-20018E21A2A2}"/>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912749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247DB-1837-40A3-AFD6-E55AEABE82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BA8ED5A-1C21-49E0-96E5-A12FF0C90D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281A68-7ABB-46B3-A8C3-580B20AD2C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730D57-504B-4DCF-AF3E-BDEC0E82A444}"/>
              </a:ext>
            </a:extLst>
          </p:cNvPr>
          <p:cNvSpPr>
            <a:spLocks noGrp="1"/>
          </p:cNvSpPr>
          <p:nvPr>
            <p:ph type="dt" sz="half" idx="10"/>
          </p:nvPr>
        </p:nvSpPr>
        <p:spPr/>
        <p:txBody>
          <a:bodyPr/>
          <a:lstStyle/>
          <a:p>
            <a:fld id="{CE261B39-92A0-A048-B511-0583546EAC32}" type="datetime1">
              <a:rPr lang="en-US" smtClean="0"/>
              <a:t>8/20/2025</a:t>
            </a:fld>
            <a:endParaRPr lang="en-US"/>
          </a:p>
        </p:txBody>
      </p:sp>
      <p:sp>
        <p:nvSpPr>
          <p:cNvPr id="6" name="Footer Placeholder 5">
            <a:extLst>
              <a:ext uri="{FF2B5EF4-FFF2-40B4-BE49-F238E27FC236}">
                <a16:creationId xmlns:a16="http://schemas.microsoft.com/office/drawing/2014/main" id="{2BAEAD05-364F-4CAC-8C52-FDB49F928EC4}"/>
              </a:ext>
            </a:extLst>
          </p:cNvPr>
          <p:cNvSpPr>
            <a:spLocks noGrp="1"/>
          </p:cNvSpPr>
          <p:nvPr>
            <p:ph type="ftr" sz="quarter" idx="11"/>
          </p:nvPr>
        </p:nvSpPr>
        <p:spPr/>
        <p:txBody>
          <a:bodyPr/>
          <a:lstStyle/>
          <a:p>
            <a:r>
              <a:rPr lang="en-US"/>
              <a:t>1</a:t>
            </a:r>
          </a:p>
        </p:txBody>
      </p:sp>
      <p:sp>
        <p:nvSpPr>
          <p:cNvPr id="7" name="Slide Number Placeholder 6">
            <a:extLst>
              <a:ext uri="{FF2B5EF4-FFF2-40B4-BE49-F238E27FC236}">
                <a16:creationId xmlns:a16="http://schemas.microsoft.com/office/drawing/2014/main" id="{319ABFCF-FC62-4D8A-8AE1-D4C45265EC08}"/>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431848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ED84E-E070-4BC3-B141-A9AD6B3C8E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FA6716-C079-4B14-8E8E-F8FE79D95C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15527B-E374-4B53-9815-DC9798372E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2288A7-94A5-4657-8D6C-88F9AD0EFCA9}"/>
              </a:ext>
            </a:extLst>
          </p:cNvPr>
          <p:cNvSpPr>
            <a:spLocks noGrp="1"/>
          </p:cNvSpPr>
          <p:nvPr>
            <p:ph type="dt" sz="half" idx="10"/>
          </p:nvPr>
        </p:nvSpPr>
        <p:spPr/>
        <p:txBody>
          <a:bodyPr/>
          <a:lstStyle/>
          <a:p>
            <a:fld id="{F44DD7F5-2EFB-FB4C-A240-F7D93CD09A85}" type="datetime1">
              <a:rPr lang="en-US" smtClean="0"/>
              <a:t>8/20/2025</a:t>
            </a:fld>
            <a:endParaRPr lang="en-US"/>
          </a:p>
        </p:txBody>
      </p:sp>
      <p:sp>
        <p:nvSpPr>
          <p:cNvPr id="6" name="Footer Placeholder 5">
            <a:extLst>
              <a:ext uri="{FF2B5EF4-FFF2-40B4-BE49-F238E27FC236}">
                <a16:creationId xmlns:a16="http://schemas.microsoft.com/office/drawing/2014/main" id="{52D28F23-2632-4184-B884-C1795C17E267}"/>
              </a:ext>
            </a:extLst>
          </p:cNvPr>
          <p:cNvSpPr>
            <a:spLocks noGrp="1"/>
          </p:cNvSpPr>
          <p:nvPr>
            <p:ph type="ftr" sz="quarter" idx="11"/>
          </p:nvPr>
        </p:nvSpPr>
        <p:spPr/>
        <p:txBody>
          <a:bodyPr/>
          <a:lstStyle/>
          <a:p>
            <a:r>
              <a:rPr lang="en-US"/>
              <a:t>1</a:t>
            </a:r>
          </a:p>
        </p:txBody>
      </p:sp>
      <p:sp>
        <p:nvSpPr>
          <p:cNvPr id="7" name="Slide Number Placeholder 6">
            <a:extLst>
              <a:ext uri="{FF2B5EF4-FFF2-40B4-BE49-F238E27FC236}">
                <a16:creationId xmlns:a16="http://schemas.microsoft.com/office/drawing/2014/main" id="{919AE311-AD70-43D4-8174-92350B9858C7}"/>
              </a:ext>
            </a:extLst>
          </p:cNvPr>
          <p:cNvSpPr>
            <a:spLocks noGrp="1"/>
          </p:cNvSpPr>
          <p:nvPr>
            <p:ph type="sldNum" sz="quarter" idx="12"/>
          </p:nvPr>
        </p:nvSpPr>
        <p:spPr/>
        <p:txBody>
          <a:bodyPr/>
          <a:lstStyle/>
          <a:p>
            <a:fld id="{86EEEAE5-BFAF-4EC4-B135-6F1153BBAEA1}" type="slidenum">
              <a:rPr lang="en-US" smtClean="0"/>
              <a:t>‹#›</a:t>
            </a:fld>
            <a:endParaRPr lang="en-US"/>
          </a:p>
        </p:txBody>
      </p:sp>
    </p:spTree>
    <p:extLst>
      <p:ext uri="{BB962C8B-B14F-4D97-AF65-F5344CB8AC3E}">
        <p14:creationId xmlns:p14="http://schemas.microsoft.com/office/powerpoint/2010/main" val="10905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18352B-F25E-4A31-9980-F0D695CD7F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C0814F-92A1-49F7-8777-25930DF05D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F57902-8FCE-4F25-A056-60336528A4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EBD9A6-91E4-7348-862B-DDCC01C558D5}" type="datetime1">
              <a:rPr lang="en-US" smtClean="0"/>
              <a:t>8/20/2025</a:t>
            </a:fld>
            <a:endParaRPr lang="en-US"/>
          </a:p>
        </p:txBody>
      </p:sp>
      <p:sp>
        <p:nvSpPr>
          <p:cNvPr id="5" name="Footer Placeholder 4">
            <a:extLst>
              <a:ext uri="{FF2B5EF4-FFF2-40B4-BE49-F238E27FC236}">
                <a16:creationId xmlns:a16="http://schemas.microsoft.com/office/drawing/2014/main" id="{98F12E49-32BC-449D-8FE2-1128B2C315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1</a:t>
            </a:r>
          </a:p>
        </p:txBody>
      </p:sp>
      <p:sp>
        <p:nvSpPr>
          <p:cNvPr id="6" name="Slide Number Placeholder 5">
            <a:extLst>
              <a:ext uri="{FF2B5EF4-FFF2-40B4-BE49-F238E27FC236}">
                <a16:creationId xmlns:a16="http://schemas.microsoft.com/office/drawing/2014/main" id="{368907E5-48CF-467C-BD92-1938D07FBE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EEEAE5-BFAF-4EC4-B135-6F1153BBAEA1}" type="slidenum">
              <a:rPr lang="en-US" smtClean="0"/>
              <a:t>‹#›</a:t>
            </a:fld>
            <a:endParaRPr lang="en-US"/>
          </a:p>
        </p:txBody>
      </p:sp>
    </p:spTree>
    <p:extLst>
      <p:ext uri="{BB962C8B-B14F-4D97-AF65-F5344CB8AC3E}">
        <p14:creationId xmlns:p14="http://schemas.microsoft.com/office/powerpoint/2010/main" val="527632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5BBF659-1875-4A65-8BD7-29DB31B4530F}"/>
              </a:ext>
            </a:extLst>
          </p:cNvPr>
          <p:cNvSpPr/>
          <p:nvPr/>
        </p:nvSpPr>
        <p:spPr>
          <a:xfrm rot="10800000">
            <a:off x="157413" y="1386734"/>
            <a:ext cx="11656595" cy="369369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A7CA35F-BCF5-44BD-9B65-8F6A0912E8C5}"/>
              </a:ext>
            </a:extLst>
          </p:cNvPr>
          <p:cNvSpPr/>
          <p:nvPr/>
        </p:nvSpPr>
        <p:spPr>
          <a:xfrm rot="10800000">
            <a:off x="0" y="1582153"/>
            <a:ext cx="6158160" cy="3693692"/>
          </a:xfrm>
          <a:prstGeom prst="rect">
            <a:avLst/>
          </a:prstGeom>
          <a:solidFill>
            <a:srgbClr val="21589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close-up of a server&#10;&#10;AI-generated content may be incorrect.">
            <a:extLst>
              <a:ext uri="{FF2B5EF4-FFF2-40B4-BE49-F238E27FC236}">
                <a16:creationId xmlns:a16="http://schemas.microsoft.com/office/drawing/2014/main" id="{3837A681-2775-4894-36AF-8D41C68B9EFB}"/>
              </a:ext>
            </a:extLst>
          </p:cNvPr>
          <p:cNvPicPr>
            <a:picLocks noChangeAspect="1"/>
          </p:cNvPicPr>
          <p:nvPr/>
        </p:nvPicPr>
        <p:blipFill>
          <a:blip r:embed="rId2">
            <a:extLst>
              <a:ext uri="{28A0092B-C50C-407E-A947-70E740481C1C}">
                <a14:useLocalDpi xmlns:a14="http://schemas.microsoft.com/office/drawing/2010/main" val="0"/>
              </a:ext>
            </a:extLst>
          </a:blip>
          <a:srcRect r="49609"/>
          <a:stretch/>
        </p:blipFill>
        <p:spPr>
          <a:xfrm>
            <a:off x="0" y="-1"/>
            <a:ext cx="6158161" cy="6858000"/>
          </a:xfrm>
          <a:prstGeom prst="rect">
            <a:avLst/>
          </a:prstGeom>
        </p:spPr>
      </p:pic>
      <p:sp>
        <p:nvSpPr>
          <p:cNvPr id="2" name="Title 1">
            <a:extLst>
              <a:ext uri="{FF2B5EF4-FFF2-40B4-BE49-F238E27FC236}">
                <a16:creationId xmlns:a16="http://schemas.microsoft.com/office/drawing/2014/main" id="{0F37D730-D1DB-4090-8C80-5372625EC185}"/>
              </a:ext>
            </a:extLst>
          </p:cNvPr>
          <p:cNvSpPr>
            <a:spLocks noGrp="1"/>
          </p:cNvSpPr>
          <p:nvPr>
            <p:ph type="ctrTitle"/>
          </p:nvPr>
        </p:nvSpPr>
        <p:spPr>
          <a:xfrm>
            <a:off x="6682536" y="1769612"/>
            <a:ext cx="4449681" cy="2927935"/>
          </a:xfrm>
        </p:spPr>
        <p:txBody>
          <a:bodyPr>
            <a:noAutofit/>
          </a:bodyPr>
          <a:lstStyle/>
          <a:p>
            <a:pPr algn="l"/>
            <a:r>
              <a:rPr lang="en-US" sz="5000" dirty="0">
                <a:solidFill>
                  <a:schemeClr val="bg1"/>
                </a:solidFill>
                <a:latin typeface="Ropa Sans" panose="00000500000000000000" pitchFamily="2" charset="0"/>
              </a:rPr>
              <a:t>Data Center Heat Reuse in the Food &amp; Beverage Sector</a:t>
            </a:r>
          </a:p>
        </p:txBody>
      </p:sp>
      <p:sp>
        <p:nvSpPr>
          <p:cNvPr id="3" name="Subtitle 2">
            <a:extLst>
              <a:ext uri="{FF2B5EF4-FFF2-40B4-BE49-F238E27FC236}">
                <a16:creationId xmlns:a16="http://schemas.microsoft.com/office/drawing/2014/main" id="{B57D4467-5F63-46EA-824B-E6AA81D60FE6}"/>
              </a:ext>
            </a:extLst>
          </p:cNvPr>
          <p:cNvSpPr>
            <a:spLocks noGrp="1"/>
          </p:cNvSpPr>
          <p:nvPr>
            <p:ph type="subTitle" idx="1"/>
          </p:nvPr>
        </p:nvSpPr>
        <p:spPr>
          <a:xfrm>
            <a:off x="6682536" y="5275046"/>
            <a:ext cx="4883388" cy="896928"/>
          </a:xfrm>
        </p:spPr>
        <p:txBody>
          <a:bodyPr>
            <a:noAutofit/>
          </a:bodyPr>
          <a:lstStyle/>
          <a:p>
            <a:pPr algn="l"/>
            <a:r>
              <a:rPr lang="en-US" sz="1600" dirty="0">
                <a:solidFill>
                  <a:srgbClr val="215894"/>
                </a:solidFill>
                <a:latin typeface="Lato" panose="020F0502020204030203" pitchFamily="34" charset="0"/>
              </a:rPr>
              <a:t>Prepared for Microsoft</a:t>
            </a:r>
          </a:p>
          <a:p>
            <a:pPr algn="l"/>
            <a:r>
              <a:rPr lang="en-US" sz="1600" dirty="0">
                <a:solidFill>
                  <a:srgbClr val="215894"/>
                </a:solidFill>
                <a:latin typeface="Lato" panose="020F0502020204030203" pitchFamily="34" charset="0"/>
              </a:rPr>
              <a:t>Petter Terenius and David Gardiner &amp; Associates </a:t>
            </a:r>
          </a:p>
          <a:p>
            <a:pPr algn="l"/>
            <a:r>
              <a:rPr lang="en-US" sz="1600" i="1" dirty="0">
                <a:solidFill>
                  <a:srgbClr val="215894"/>
                </a:solidFill>
                <a:latin typeface="Lato" panose="020F0502020204030203" pitchFamily="34" charset="0"/>
              </a:rPr>
              <a:t>August 2025</a:t>
            </a:r>
          </a:p>
        </p:txBody>
      </p:sp>
      <p:sp>
        <p:nvSpPr>
          <p:cNvPr id="9" name="Rectangle 8">
            <a:extLst>
              <a:ext uri="{FF2B5EF4-FFF2-40B4-BE49-F238E27FC236}">
                <a16:creationId xmlns:a16="http://schemas.microsoft.com/office/drawing/2014/main" id="{068FECB4-3B0A-43F8-95B8-EB5081FBE958}"/>
              </a:ext>
            </a:extLst>
          </p:cNvPr>
          <p:cNvSpPr/>
          <p:nvPr/>
        </p:nvSpPr>
        <p:spPr>
          <a:xfrm>
            <a:off x="377992"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860C6FBA-7BD5-474E-9190-0878A21EAC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3" name="Footer Placeholder 12">
            <a:extLst>
              <a:ext uri="{FF2B5EF4-FFF2-40B4-BE49-F238E27FC236}">
                <a16:creationId xmlns:a16="http://schemas.microsoft.com/office/drawing/2014/main" id="{AE9453C1-8E29-7AA7-EF2B-BD23818F54F4}"/>
              </a:ext>
            </a:extLst>
          </p:cNvPr>
          <p:cNvSpPr>
            <a:spLocks noGrp="1"/>
          </p:cNvSpPr>
          <p:nvPr>
            <p:ph type="ftr" sz="quarter" idx="11"/>
          </p:nvPr>
        </p:nvSpPr>
        <p:spPr/>
        <p:txBody>
          <a:bodyPr/>
          <a:lstStyle/>
          <a:p>
            <a:r>
              <a:rPr lang="en-US"/>
              <a:t>1</a:t>
            </a:r>
          </a:p>
        </p:txBody>
      </p:sp>
    </p:spTree>
    <p:extLst>
      <p:ext uri="{BB962C8B-B14F-4D97-AF65-F5344CB8AC3E}">
        <p14:creationId xmlns:p14="http://schemas.microsoft.com/office/powerpoint/2010/main" val="1688711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FD6387-00AF-362B-9C4E-3D4EE5254F03}"/>
            </a:ext>
          </a:extLst>
        </p:cNvPr>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823A24EF-85AF-0279-1410-80BE99C9737D}"/>
              </a:ext>
            </a:extLst>
          </p:cNvPr>
          <p:cNvSpPr>
            <a:spLocks noGrp="1"/>
          </p:cNvSpPr>
          <p:nvPr>
            <p:ph type="sldNum" sz="quarter" idx="12"/>
          </p:nvPr>
        </p:nvSpPr>
        <p:spPr/>
        <p:txBody>
          <a:bodyPr/>
          <a:lstStyle/>
          <a:p>
            <a:fld id="{86EEEAE5-BFAF-4EC4-B135-6F1153BBAEA1}" type="slidenum">
              <a:rPr lang="en-US" smtClean="0"/>
              <a:t>10</a:t>
            </a:fld>
            <a:endParaRPr lang="en-US"/>
          </a:p>
        </p:txBody>
      </p:sp>
      <p:sp>
        <p:nvSpPr>
          <p:cNvPr id="4" name="Title 1">
            <a:extLst>
              <a:ext uri="{FF2B5EF4-FFF2-40B4-BE49-F238E27FC236}">
                <a16:creationId xmlns:a16="http://schemas.microsoft.com/office/drawing/2014/main" id="{D28717AE-F296-85CD-9555-46A91DA1CAE5}"/>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6320F6E7-44C4-BB27-0A9F-0249C3AD00D6}"/>
              </a:ext>
            </a:extLst>
          </p:cNvPr>
          <p:cNvPicPr>
            <a:picLocks noChangeAspect="1"/>
          </p:cNvPicPr>
          <p:nvPr/>
        </p:nvPicPr>
        <p:blipFill>
          <a:blip r:embed="rId3">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0CDA7B29-0DE4-AB1A-CD68-A4DF2D57198D}"/>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392960E4-A2B0-9262-F203-E9005819D6F8}"/>
              </a:ext>
            </a:extLst>
          </p:cNvPr>
          <p:cNvSpPr>
            <a:spLocks noGrp="1"/>
          </p:cNvSpPr>
          <p:nvPr>
            <p:ph type="subTitle" idx="1"/>
          </p:nvPr>
        </p:nvSpPr>
        <p:spPr>
          <a:xfrm>
            <a:off x="3679486" y="1813271"/>
            <a:ext cx="7794172" cy="1039448"/>
          </a:xfrm>
        </p:spPr>
        <p:txBody>
          <a:bodyPr>
            <a:noAutofit/>
          </a:bodyPr>
          <a:lstStyle/>
          <a:p>
            <a:pPr algn="l"/>
            <a:r>
              <a:rPr lang="en-US" sz="2800" dirty="0">
                <a:solidFill>
                  <a:srgbClr val="6BC06E"/>
                </a:solidFill>
                <a:latin typeface="Ropa Sans" panose="00000500000000000000" pitchFamily="2" charset="0"/>
              </a:rPr>
              <a:t>Off-taker Identification &amp; Selection Methodology</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In selecting potential off-takers to explore as options, DGA chose larger facilities with greater heat demand because they are more likely to have around-the-clock processes, as well as flexibility to guarantee that the return water is sufficiently cooled for the data center.</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It also targets facilities using heat between 70 and 80°C, such as dairy and meat processing, which can be feasibly produced by data centers.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However, the analysis does not account for specific temperatures required by different industrial or food production processes.</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5" name="Rectangle 14">
            <a:extLst>
              <a:ext uri="{FF2B5EF4-FFF2-40B4-BE49-F238E27FC236}">
                <a16:creationId xmlns:a16="http://schemas.microsoft.com/office/drawing/2014/main" id="{D925E9E6-2E32-03C8-A66F-0D027C8FE390}"/>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a:extLst>
              <a:ext uri="{FF2B5EF4-FFF2-40B4-BE49-F238E27FC236}">
                <a16:creationId xmlns:a16="http://schemas.microsoft.com/office/drawing/2014/main" id="{C544A7A8-D61A-E411-9733-5F59D24E5037}"/>
              </a:ext>
            </a:extLst>
          </p:cNvPr>
          <p:cNvGrpSpPr/>
          <p:nvPr/>
        </p:nvGrpSpPr>
        <p:grpSpPr>
          <a:xfrm>
            <a:off x="10337006" y="334809"/>
            <a:ext cx="1854994" cy="280540"/>
            <a:chOff x="10337006" y="334809"/>
            <a:chExt cx="1854994" cy="280540"/>
          </a:xfrm>
        </p:grpSpPr>
        <p:sp>
          <p:nvSpPr>
            <p:cNvPr id="5" name="Rectangle 4">
              <a:extLst>
                <a:ext uri="{FF2B5EF4-FFF2-40B4-BE49-F238E27FC236}">
                  <a16:creationId xmlns:a16="http://schemas.microsoft.com/office/drawing/2014/main" id="{66712F2F-40B1-7B6D-CCAB-F1A4CF1700F4}"/>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2">
              <a:extLst>
                <a:ext uri="{FF2B5EF4-FFF2-40B4-BE49-F238E27FC236}">
                  <a16:creationId xmlns:a16="http://schemas.microsoft.com/office/drawing/2014/main" id="{DBCCF4C2-A09A-433A-4F1D-DDE5BA52A1BD}"/>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Tree>
    <p:extLst>
      <p:ext uri="{BB962C8B-B14F-4D97-AF65-F5344CB8AC3E}">
        <p14:creationId xmlns:p14="http://schemas.microsoft.com/office/powerpoint/2010/main" val="964497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D14F789-1BA2-4D71-8714-4A429B4B7D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FEAB00B6-ED4F-05D8-D811-46A3FB9B7542}"/>
              </a:ext>
            </a:extLst>
          </p:cNvPr>
          <p:cNvSpPr/>
          <p:nvPr/>
        </p:nvSpPr>
        <p:spPr>
          <a:xfrm>
            <a:off x="535405"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13">
            <a:extLst>
              <a:ext uri="{FF2B5EF4-FFF2-40B4-BE49-F238E27FC236}">
                <a16:creationId xmlns:a16="http://schemas.microsoft.com/office/drawing/2014/main" id="{E845A985-66AC-30F8-87A4-3C37B92C8E5B}"/>
              </a:ext>
            </a:extLst>
          </p:cNvPr>
          <p:cNvSpPr>
            <a:spLocks noGrp="1"/>
          </p:cNvSpPr>
          <p:nvPr>
            <p:ph type="sldNum" sz="quarter" idx="12"/>
          </p:nvPr>
        </p:nvSpPr>
        <p:spPr/>
        <p:txBody>
          <a:bodyPr/>
          <a:lstStyle/>
          <a:p>
            <a:fld id="{86EEEAE5-BFAF-4EC4-B135-6F1153BBAEA1}" type="slidenum">
              <a:rPr lang="en-US" smtClean="0"/>
              <a:t>11</a:t>
            </a:fld>
            <a:endParaRPr lang="en-US"/>
          </a:p>
        </p:txBody>
      </p:sp>
      <p:grpSp>
        <p:nvGrpSpPr>
          <p:cNvPr id="2" name="Group 1">
            <a:extLst>
              <a:ext uri="{FF2B5EF4-FFF2-40B4-BE49-F238E27FC236}">
                <a16:creationId xmlns:a16="http://schemas.microsoft.com/office/drawing/2014/main" id="{4E367C93-EB2E-E436-FC43-DBB64E4EF80C}"/>
              </a:ext>
            </a:extLst>
          </p:cNvPr>
          <p:cNvGrpSpPr/>
          <p:nvPr/>
        </p:nvGrpSpPr>
        <p:grpSpPr>
          <a:xfrm>
            <a:off x="10337006" y="334809"/>
            <a:ext cx="1854994" cy="280540"/>
            <a:chOff x="10337006" y="334809"/>
            <a:chExt cx="1854994" cy="280540"/>
          </a:xfrm>
        </p:grpSpPr>
        <p:sp>
          <p:nvSpPr>
            <p:cNvPr id="4" name="Rectangle 3">
              <a:extLst>
                <a:ext uri="{FF2B5EF4-FFF2-40B4-BE49-F238E27FC236}">
                  <a16:creationId xmlns:a16="http://schemas.microsoft.com/office/drawing/2014/main" id="{79A9C161-E28D-49E6-767D-76085C454BB7}"/>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ubtitle 2">
              <a:extLst>
                <a:ext uri="{FF2B5EF4-FFF2-40B4-BE49-F238E27FC236}">
                  <a16:creationId xmlns:a16="http://schemas.microsoft.com/office/drawing/2014/main" id="{E3269D14-AF90-8861-8B4A-918A4EAD0059}"/>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
        <p:nvSpPr>
          <p:cNvPr id="7" name="Subtitle 2">
            <a:extLst>
              <a:ext uri="{FF2B5EF4-FFF2-40B4-BE49-F238E27FC236}">
                <a16:creationId xmlns:a16="http://schemas.microsoft.com/office/drawing/2014/main" id="{63099E76-4792-7DAE-CF69-FAC2131CBA3A}"/>
              </a:ext>
            </a:extLst>
          </p:cNvPr>
          <p:cNvSpPr txBox="1">
            <a:spLocks/>
          </p:cNvSpPr>
          <p:nvPr/>
        </p:nvSpPr>
        <p:spPr>
          <a:xfrm>
            <a:off x="535405" y="857819"/>
            <a:ext cx="11357135"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6BC06E"/>
                </a:solidFill>
                <a:latin typeface="Ropa Sans" panose="00000500000000000000" pitchFamily="2" charset="0"/>
              </a:rPr>
              <a:t>Technical System Design &amp; Assumptions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The analysis outlines a hypothetical heat reuse system to understand project needs and help estimate costs. </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It describes piping and the off-taker’s heat distribution system but excludes the data center's internal heat exchange room, which is assumed to be a required and unavoidable cost for the data center itself.</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a:p>
            <a:pPr algn="l"/>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3" name="TextBox 12">
            <a:extLst>
              <a:ext uri="{FF2B5EF4-FFF2-40B4-BE49-F238E27FC236}">
                <a16:creationId xmlns:a16="http://schemas.microsoft.com/office/drawing/2014/main" id="{1F8CA1B6-4991-AA5A-91AB-F11FF5212355}"/>
              </a:ext>
            </a:extLst>
          </p:cNvPr>
          <p:cNvSpPr txBox="1"/>
          <p:nvPr/>
        </p:nvSpPr>
        <p:spPr>
          <a:xfrm>
            <a:off x="1680447" y="2510753"/>
            <a:ext cx="4283981" cy="3354765"/>
          </a:xfrm>
          <a:prstGeom prst="rect">
            <a:avLst/>
          </a:prstGeom>
          <a:noFill/>
          <a:ln w="12700">
            <a:solidFill>
              <a:srgbClr val="215894"/>
            </a:solidFill>
          </a:ln>
        </p:spPr>
        <p:txBody>
          <a:bodyPr wrap="square" rtlCol="0">
            <a:spAutoFit/>
          </a:bodyPr>
          <a:lstStyle/>
          <a:p>
            <a:r>
              <a:rPr lang="en-US" b="1" dirty="0">
                <a:solidFill>
                  <a:srgbClr val="0AB6EB"/>
                </a:solidFill>
              </a:rPr>
              <a:t>A closed-loop thermal system</a:t>
            </a:r>
          </a:p>
          <a:p>
            <a:endParaRPr lang="en-US" b="1" dirty="0">
              <a:solidFill>
                <a:srgbClr val="0AB6EB"/>
              </a:solidFill>
            </a:endParaRP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The system is designed for an available energy load of 1-20 MW, modeling a 5.6 MW transfer of heat from data center to off-taker.</a:t>
            </a: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The working fluid is water.</a:t>
            </a: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The analysis considers two main temperature scenarios: water leaving the data center at 30°C (traditional compute) or 65°C (AI compute).</a:t>
            </a: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Water must return to the data center at least 12°C colder than it left.</a:t>
            </a:r>
          </a:p>
        </p:txBody>
      </p:sp>
      <p:sp>
        <p:nvSpPr>
          <p:cNvPr id="16" name="TextBox 15">
            <a:extLst>
              <a:ext uri="{FF2B5EF4-FFF2-40B4-BE49-F238E27FC236}">
                <a16:creationId xmlns:a16="http://schemas.microsoft.com/office/drawing/2014/main" id="{095B45C5-FD88-580D-F63A-5762210B3EAA}"/>
              </a:ext>
            </a:extLst>
          </p:cNvPr>
          <p:cNvSpPr txBox="1"/>
          <p:nvPr/>
        </p:nvSpPr>
        <p:spPr>
          <a:xfrm>
            <a:off x="6227571" y="2510753"/>
            <a:ext cx="4283981" cy="3600986"/>
          </a:xfrm>
          <a:prstGeom prst="rect">
            <a:avLst/>
          </a:prstGeom>
          <a:noFill/>
          <a:ln w="12700">
            <a:solidFill>
              <a:srgbClr val="215894"/>
            </a:solidFill>
          </a:ln>
        </p:spPr>
        <p:txBody>
          <a:bodyPr wrap="square" rtlCol="0">
            <a:spAutoFit/>
          </a:bodyPr>
          <a:lstStyle/>
          <a:p>
            <a:r>
              <a:rPr lang="en-US" b="1" dirty="0">
                <a:solidFill>
                  <a:srgbClr val="0AB6EB"/>
                </a:solidFill>
              </a:rPr>
              <a:t>Piping &amp; Trenching</a:t>
            </a:r>
          </a:p>
          <a:p>
            <a:endParaRPr lang="en-US" b="1" dirty="0">
              <a:solidFill>
                <a:srgbClr val="0AB6EB"/>
              </a:solidFill>
            </a:endParaRP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HDPE (High-Density Polyethylene) pipes were chosen over stainless steel as they are cheaper, more energy-efficient for transport, and have a lower carbon footprint.</a:t>
            </a:r>
          </a:p>
          <a:p>
            <a:pPr marL="285750" indent="-285750">
              <a:buFont typeface="Arial" panose="020B0604020202020204" pitchFamily="34" charset="0"/>
              <a:buChar char="•"/>
            </a:pPr>
            <a:r>
              <a:rPr lang="en-US" sz="1600" dirty="0">
                <a:solidFill>
                  <a:srgbClr val="393939"/>
                </a:solidFill>
                <a:latin typeface="Lato" panose="020F0502020204030203" pitchFamily="34" charset="0"/>
                <a:ea typeface="Lato" panose="020F0502020204030203" pitchFamily="34" charset="0"/>
                <a:cs typeface="Lato" panose="020F0502020204030203" pitchFamily="34" charset="0"/>
              </a:rPr>
              <a:t>The model uses 160 mm pre-insulated pipes for the forward journey. It leaves the return pipe uninsulated to help lower the water temperature and reduce costs at the data center.</a:t>
            </a:r>
          </a:p>
          <a:p>
            <a:pPr marL="285750" indent="-285750">
              <a:buFont typeface="Arial" panose="020B0604020202020204" pitchFamily="34" charset="0"/>
              <a:buChar char="•"/>
            </a:pPr>
            <a:endParaRPr lang="en-US" sz="1600" dirty="0">
              <a:solidFill>
                <a:srgbClr val="393939"/>
              </a:solidFill>
              <a:latin typeface="Lato" panose="020F0502020204030203" pitchFamily="34"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endParaRPr lang="en-US" sz="16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823894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279F6C-815C-B3D8-D02E-49E790AFAC1E}"/>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08D633AB-C66C-CAC8-B5B7-7AF580ABAE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0CFB5386-D5E9-0559-2309-000F0A67AED0}"/>
              </a:ext>
            </a:extLst>
          </p:cNvPr>
          <p:cNvSpPr/>
          <p:nvPr/>
        </p:nvSpPr>
        <p:spPr>
          <a:xfrm>
            <a:off x="535405"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13">
            <a:extLst>
              <a:ext uri="{FF2B5EF4-FFF2-40B4-BE49-F238E27FC236}">
                <a16:creationId xmlns:a16="http://schemas.microsoft.com/office/drawing/2014/main" id="{BF20C0BF-0153-7DF5-EF31-0CAFF8B1E614}"/>
              </a:ext>
            </a:extLst>
          </p:cNvPr>
          <p:cNvSpPr>
            <a:spLocks noGrp="1"/>
          </p:cNvSpPr>
          <p:nvPr>
            <p:ph type="sldNum" sz="quarter" idx="12"/>
          </p:nvPr>
        </p:nvSpPr>
        <p:spPr/>
        <p:txBody>
          <a:bodyPr/>
          <a:lstStyle/>
          <a:p>
            <a:fld id="{86EEEAE5-BFAF-4EC4-B135-6F1153BBAEA1}" type="slidenum">
              <a:rPr lang="en-US" smtClean="0"/>
              <a:t>12</a:t>
            </a:fld>
            <a:endParaRPr lang="en-US"/>
          </a:p>
        </p:txBody>
      </p:sp>
      <p:grpSp>
        <p:nvGrpSpPr>
          <p:cNvPr id="2" name="Group 1">
            <a:extLst>
              <a:ext uri="{FF2B5EF4-FFF2-40B4-BE49-F238E27FC236}">
                <a16:creationId xmlns:a16="http://schemas.microsoft.com/office/drawing/2014/main" id="{D0425097-1660-5C25-A17C-2E61DE137497}"/>
              </a:ext>
            </a:extLst>
          </p:cNvPr>
          <p:cNvGrpSpPr/>
          <p:nvPr/>
        </p:nvGrpSpPr>
        <p:grpSpPr>
          <a:xfrm>
            <a:off x="10337006" y="334809"/>
            <a:ext cx="1854994" cy="280540"/>
            <a:chOff x="10337006" y="334809"/>
            <a:chExt cx="1854994" cy="280540"/>
          </a:xfrm>
        </p:grpSpPr>
        <p:sp>
          <p:nvSpPr>
            <p:cNvPr id="4" name="Rectangle 3">
              <a:extLst>
                <a:ext uri="{FF2B5EF4-FFF2-40B4-BE49-F238E27FC236}">
                  <a16:creationId xmlns:a16="http://schemas.microsoft.com/office/drawing/2014/main" id="{8EA0104E-7EAC-6DD2-21AE-57BE1ABA1CB4}"/>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ubtitle 2">
              <a:extLst>
                <a:ext uri="{FF2B5EF4-FFF2-40B4-BE49-F238E27FC236}">
                  <a16:creationId xmlns:a16="http://schemas.microsoft.com/office/drawing/2014/main" id="{5000D588-CCAF-A020-2D4B-378477CC74C0}"/>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
        <p:nvSpPr>
          <p:cNvPr id="7" name="Subtitle 2">
            <a:extLst>
              <a:ext uri="{FF2B5EF4-FFF2-40B4-BE49-F238E27FC236}">
                <a16:creationId xmlns:a16="http://schemas.microsoft.com/office/drawing/2014/main" id="{571B990B-8AD9-84E3-2D88-FD40BA73E54A}"/>
              </a:ext>
            </a:extLst>
          </p:cNvPr>
          <p:cNvSpPr txBox="1">
            <a:spLocks/>
          </p:cNvSpPr>
          <p:nvPr/>
        </p:nvSpPr>
        <p:spPr>
          <a:xfrm>
            <a:off x="535405" y="857819"/>
            <a:ext cx="11357135"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6BC06E"/>
                </a:solidFill>
                <a:latin typeface="Ropa Sans" panose="00000500000000000000" pitchFamily="2" charset="0"/>
              </a:rPr>
              <a:t>System Diagram: AI Compute (65°C ) Scenario</a:t>
            </a: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a:p>
            <a:pPr algn="l"/>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pic>
        <p:nvPicPr>
          <p:cNvPr id="10" name="Picture 9">
            <a:extLst>
              <a:ext uri="{FF2B5EF4-FFF2-40B4-BE49-F238E27FC236}">
                <a16:creationId xmlns:a16="http://schemas.microsoft.com/office/drawing/2014/main" id="{BCB7F831-5AA3-C348-C380-66895EB5744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80042" y="1569084"/>
            <a:ext cx="9041039" cy="4278697"/>
          </a:xfrm>
          <a:prstGeom prst="rect">
            <a:avLst/>
          </a:prstGeom>
          <a:noFill/>
        </p:spPr>
      </p:pic>
      <p:sp>
        <p:nvSpPr>
          <p:cNvPr id="11" name="TextBox 10">
            <a:extLst>
              <a:ext uri="{FF2B5EF4-FFF2-40B4-BE49-F238E27FC236}">
                <a16:creationId xmlns:a16="http://schemas.microsoft.com/office/drawing/2014/main" id="{92ABC196-BB01-DB07-451A-70BB645EC0E5}"/>
              </a:ext>
            </a:extLst>
          </p:cNvPr>
          <p:cNvSpPr txBox="1"/>
          <p:nvPr/>
        </p:nvSpPr>
        <p:spPr>
          <a:xfrm>
            <a:off x="1371953" y="3101370"/>
            <a:ext cx="2743200" cy="784830"/>
          </a:xfrm>
          <a:prstGeom prst="rect">
            <a:avLst/>
          </a:prstGeom>
          <a:noFill/>
          <a:ln w="15875">
            <a:solidFill>
              <a:srgbClr val="215894"/>
            </a:solidFill>
          </a:ln>
        </p:spPr>
        <p:txBody>
          <a:bodyPr wrap="square" rtlCol="0">
            <a:spAutoFit/>
          </a:bodyPr>
          <a:lstStyle/>
          <a:p>
            <a:r>
              <a:rPr lang="en-US" sz="1500" dirty="0">
                <a:solidFill>
                  <a:srgbClr val="393939"/>
                </a:solidFill>
                <a:latin typeface="Lato" panose="020F0502020204030203" pitchFamily="34" charset="0"/>
              </a:rPr>
              <a:t>The primary heat pump is assumed to have a Coefficient of Performance (COP) of 3.5.</a:t>
            </a:r>
          </a:p>
        </p:txBody>
      </p:sp>
      <p:cxnSp>
        <p:nvCxnSpPr>
          <p:cNvPr id="13" name="Straight Arrow Connector 12">
            <a:extLst>
              <a:ext uri="{FF2B5EF4-FFF2-40B4-BE49-F238E27FC236}">
                <a16:creationId xmlns:a16="http://schemas.microsoft.com/office/drawing/2014/main" id="{6DCBEBFB-6823-779E-8A6C-0AA1DD6785A5}"/>
              </a:ext>
            </a:extLst>
          </p:cNvPr>
          <p:cNvCxnSpPr>
            <a:cxnSpLocks/>
            <a:stCxn id="11" idx="3"/>
          </p:cNvCxnSpPr>
          <p:nvPr/>
        </p:nvCxnSpPr>
        <p:spPr>
          <a:xfrm>
            <a:off x="4115153" y="3493785"/>
            <a:ext cx="508000" cy="0"/>
          </a:xfrm>
          <a:prstGeom prst="straightConnector1">
            <a:avLst/>
          </a:prstGeom>
          <a:ln w="12700">
            <a:solidFill>
              <a:srgbClr val="215894"/>
            </a:solidFill>
            <a:prstDash val="soli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853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3F2908-5444-3EC0-316D-740E411B84A4}"/>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19095374-D066-A113-EA16-E6AB470E59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A512119B-79D2-F42A-85FE-EB46F803782F}"/>
              </a:ext>
            </a:extLst>
          </p:cNvPr>
          <p:cNvSpPr/>
          <p:nvPr/>
        </p:nvSpPr>
        <p:spPr>
          <a:xfrm>
            <a:off x="535405"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13">
            <a:extLst>
              <a:ext uri="{FF2B5EF4-FFF2-40B4-BE49-F238E27FC236}">
                <a16:creationId xmlns:a16="http://schemas.microsoft.com/office/drawing/2014/main" id="{BD349D3C-09CF-63F7-809B-6D952680366A}"/>
              </a:ext>
            </a:extLst>
          </p:cNvPr>
          <p:cNvSpPr>
            <a:spLocks noGrp="1"/>
          </p:cNvSpPr>
          <p:nvPr>
            <p:ph type="sldNum" sz="quarter" idx="12"/>
          </p:nvPr>
        </p:nvSpPr>
        <p:spPr/>
        <p:txBody>
          <a:bodyPr/>
          <a:lstStyle/>
          <a:p>
            <a:fld id="{86EEEAE5-BFAF-4EC4-B135-6F1153BBAEA1}" type="slidenum">
              <a:rPr lang="en-US" smtClean="0"/>
              <a:t>13</a:t>
            </a:fld>
            <a:endParaRPr lang="en-US"/>
          </a:p>
        </p:txBody>
      </p:sp>
      <p:grpSp>
        <p:nvGrpSpPr>
          <p:cNvPr id="2" name="Group 1">
            <a:extLst>
              <a:ext uri="{FF2B5EF4-FFF2-40B4-BE49-F238E27FC236}">
                <a16:creationId xmlns:a16="http://schemas.microsoft.com/office/drawing/2014/main" id="{2176F457-27F9-0C6A-8E41-4B13E37A0115}"/>
              </a:ext>
            </a:extLst>
          </p:cNvPr>
          <p:cNvGrpSpPr/>
          <p:nvPr/>
        </p:nvGrpSpPr>
        <p:grpSpPr>
          <a:xfrm>
            <a:off x="10337006" y="334809"/>
            <a:ext cx="1854994" cy="280540"/>
            <a:chOff x="10337006" y="334809"/>
            <a:chExt cx="1854994" cy="280540"/>
          </a:xfrm>
        </p:grpSpPr>
        <p:sp>
          <p:nvSpPr>
            <p:cNvPr id="4" name="Rectangle 3">
              <a:extLst>
                <a:ext uri="{FF2B5EF4-FFF2-40B4-BE49-F238E27FC236}">
                  <a16:creationId xmlns:a16="http://schemas.microsoft.com/office/drawing/2014/main" id="{4BEA8677-BB76-2110-AA82-A8FC8D662F3B}"/>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ubtitle 2">
              <a:extLst>
                <a:ext uri="{FF2B5EF4-FFF2-40B4-BE49-F238E27FC236}">
                  <a16:creationId xmlns:a16="http://schemas.microsoft.com/office/drawing/2014/main" id="{EE0D9F72-3CB1-64B8-CBD5-16B12C6AA1D3}"/>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
        <p:nvSpPr>
          <p:cNvPr id="7" name="Subtitle 2">
            <a:extLst>
              <a:ext uri="{FF2B5EF4-FFF2-40B4-BE49-F238E27FC236}">
                <a16:creationId xmlns:a16="http://schemas.microsoft.com/office/drawing/2014/main" id="{2002A23F-08E0-8BA1-1B83-623E6C2754E8}"/>
              </a:ext>
            </a:extLst>
          </p:cNvPr>
          <p:cNvSpPr txBox="1">
            <a:spLocks/>
          </p:cNvSpPr>
          <p:nvPr/>
        </p:nvSpPr>
        <p:spPr>
          <a:xfrm>
            <a:off x="535405" y="857819"/>
            <a:ext cx="11357135"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6BC06E"/>
                </a:solidFill>
                <a:latin typeface="Ropa Sans" panose="00000500000000000000" pitchFamily="2" charset="0"/>
              </a:rPr>
              <a:t>System Diagram: Traditional Compute (30°C ) Scenario</a:t>
            </a: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a:p>
            <a:pPr algn="l"/>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pic>
        <p:nvPicPr>
          <p:cNvPr id="9" name="Picture 8">
            <a:extLst>
              <a:ext uri="{FF2B5EF4-FFF2-40B4-BE49-F238E27FC236}">
                <a16:creationId xmlns:a16="http://schemas.microsoft.com/office/drawing/2014/main" id="{E47215D8-EC9A-0CCF-1F08-72301BE307F0}"/>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0746" y="1761658"/>
            <a:ext cx="7509946" cy="4077540"/>
          </a:xfrm>
          <a:prstGeom prst="rect">
            <a:avLst/>
          </a:prstGeom>
          <a:noFill/>
        </p:spPr>
      </p:pic>
      <p:cxnSp>
        <p:nvCxnSpPr>
          <p:cNvPr id="25" name="Straight Arrow Connector 24">
            <a:extLst>
              <a:ext uri="{FF2B5EF4-FFF2-40B4-BE49-F238E27FC236}">
                <a16:creationId xmlns:a16="http://schemas.microsoft.com/office/drawing/2014/main" id="{06949F03-046C-752E-7507-4C24F7277C69}"/>
              </a:ext>
            </a:extLst>
          </p:cNvPr>
          <p:cNvCxnSpPr>
            <a:cxnSpLocks/>
          </p:cNvCxnSpPr>
          <p:nvPr/>
        </p:nvCxnSpPr>
        <p:spPr>
          <a:xfrm>
            <a:off x="12003004" y="2312766"/>
            <a:ext cx="1405794" cy="0"/>
          </a:xfrm>
          <a:prstGeom prst="straightConnector1">
            <a:avLst/>
          </a:prstGeom>
          <a:ln w="12700">
            <a:solidFill>
              <a:srgbClr val="215894"/>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9575A73-1D12-9F5B-6496-1BDD10D96762}"/>
              </a:ext>
            </a:extLst>
          </p:cNvPr>
          <p:cNvSpPr txBox="1"/>
          <p:nvPr/>
        </p:nvSpPr>
        <p:spPr>
          <a:xfrm>
            <a:off x="8913395" y="3202587"/>
            <a:ext cx="2743200" cy="1477328"/>
          </a:xfrm>
          <a:prstGeom prst="rect">
            <a:avLst/>
          </a:prstGeom>
          <a:noFill/>
          <a:ln w="15875">
            <a:solidFill>
              <a:srgbClr val="215894"/>
            </a:solidFill>
          </a:ln>
        </p:spPr>
        <p:txBody>
          <a:bodyPr wrap="square" rtlCol="0">
            <a:spAutoFit/>
          </a:bodyPr>
          <a:lstStyle/>
          <a:p>
            <a:r>
              <a:rPr lang="en-US" sz="1500" dirty="0">
                <a:solidFill>
                  <a:srgbClr val="393939"/>
                </a:solidFill>
                <a:latin typeface="Lato" panose="020F0502020204030203" pitchFamily="34" charset="0"/>
              </a:rPr>
              <a:t>For the 30°C scenario, a </a:t>
            </a:r>
          </a:p>
          <a:p>
            <a:r>
              <a:rPr lang="en-US" sz="1500" dirty="0">
                <a:solidFill>
                  <a:srgbClr val="393939"/>
                </a:solidFill>
                <a:latin typeface="Lato" panose="020F0502020204030203" pitchFamily="34" charset="0"/>
              </a:rPr>
              <a:t>dual-heat-pump, closed-loop would efficiently raise the temperature to 80°C while precisely controlling the return temperature.</a:t>
            </a:r>
          </a:p>
        </p:txBody>
      </p:sp>
      <p:cxnSp>
        <p:nvCxnSpPr>
          <p:cNvPr id="28" name="Straight Arrow Connector 27">
            <a:extLst>
              <a:ext uri="{FF2B5EF4-FFF2-40B4-BE49-F238E27FC236}">
                <a16:creationId xmlns:a16="http://schemas.microsoft.com/office/drawing/2014/main" id="{9ED240B0-361E-53FF-5668-716E951B3459}"/>
              </a:ext>
            </a:extLst>
          </p:cNvPr>
          <p:cNvCxnSpPr>
            <a:cxnSpLocks/>
            <a:stCxn id="27" idx="1"/>
          </p:cNvCxnSpPr>
          <p:nvPr/>
        </p:nvCxnSpPr>
        <p:spPr>
          <a:xfrm flipH="1">
            <a:off x="8470325" y="3941251"/>
            <a:ext cx="443070" cy="0"/>
          </a:xfrm>
          <a:prstGeom prst="straightConnector1">
            <a:avLst/>
          </a:prstGeom>
          <a:ln w="12700">
            <a:solidFill>
              <a:srgbClr val="215894"/>
            </a:solidFill>
            <a:prstDash val="soli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83639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3CFFD3-7025-A380-A519-1DC27C947F2D}"/>
            </a:ext>
          </a:extLst>
        </p:cNvPr>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E4E2925E-E962-B617-FDC0-236BD4FC15A0}"/>
              </a:ext>
            </a:extLst>
          </p:cNvPr>
          <p:cNvSpPr>
            <a:spLocks noGrp="1"/>
          </p:cNvSpPr>
          <p:nvPr>
            <p:ph type="sldNum" sz="quarter" idx="12"/>
          </p:nvPr>
        </p:nvSpPr>
        <p:spPr/>
        <p:txBody>
          <a:bodyPr/>
          <a:lstStyle/>
          <a:p>
            <a:fld id="{86EEEAE5-BFAF-4EC4-B135-6F1153BBAEA1}" type="slidenum">
              <a:rPr lang="en-US" smtClean="0"/>
              <a:t>14</a:t>
            </a:fld>
            <a:endParaRPr lang="en-US"/>
          </a:p>
        </p:txBody>
      </p:sp>
      <p:sp>
        <p:nvSpPr>
          <p:cNvPr id="4" name="Title 1">
            <a:extLst>
              <a:ext uri="{FF2B5EF4-FFF2-40B4-BE49-F238E27FC236}">
                <a16:creationId xmlns:a16="http://schemas.microsoft.com/office/drawing/2014/main" id="{E0A7BF60-24C6-EFC4-3746-9AFBB4D7A3A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DBAD9A13-5251-AFEA-5AEB-28358AA93BBD}"/>
              </a:ext>
            </a:extLst>
          </p:cNvPr>
          <p:cNvPicPr>
            <a:picLocks noChangeAspect="1"/>
          </p:cNvPicPr>
          <p:nvPr/>
        </p:nvPicPr>
        <p:blipFill>
          <a:blip r:embed="rId3">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E56B0195-2973-66EE-B7D3-E540D7F88AB6}"/>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5FD07B87-EA9A-30EB-462F-8D2D4193DF36}"/>
              </a:ext>
            </a:extLst>
          </p:cNvPr>
          <p:cNvSpPr>
            <a:spLocks noGrp="1"/>
          </p:cNvSpPr>
          <p:nvPr>
            <p:ph type="subTitle" idx="1"/>
          </p:nvPr>
        </p:nvSpPr>
        <p:spPr>
          <a:xfrm>
            <a:off x="3299786" y="859569"/>
            <a:ext cx="7794172" cy="1039448"/>
          </a:xfrm>
        </p:spPr>
        <p:txBody>
          <a:bodyPr>
            <a:noAutofit/>
          </a:bodyPr>
          <a:lstStyle/>
          <a:p>
            <a:pPr algn="l"/>
            <a:r>
              <a:rPr lang="en-US" sz="2800" dirty="0">
                <a:solidFill>
                  <a:srgbClr val="6BC06E"/>
                </a:solidFill>
                <a:latin typeface="Ropa Sans" panose="00000500000000000000" pitchFamily="2" charset="0"/>
              </a:rPr>
              <a:t>Financial Calculations &amp; Assumptions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Project payback periods will depend on local prices for electricity, natural gas, avoided carbon tax (EU ETS), and other subsidies.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rPr>
              <a:t>The financial benefit of avoiding carbon emissions is calculated based on the EU ETS, which functions like a market-based carbon tax. The price is assumed to be €73 per ton of CO₂.</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rPr>
              <a:t>A flat cost of €100 per meter is assumed for trenching, installation, and auxiliary parts. Pipe costs are estimated at €45/m (forward) and €20/m (return)</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rPr>
              <a:t>The analysis uses current energy prices:</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ndParaRP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ndParaRP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5" name="Rectangle 14">
            <a:extLst>
              <a:ext uri="{FF2B5EF4-FFF2-40B4-BE49-F238E27FC236}">
                <a16:creationId xmlns:a16="http://schemas.microsoft.com/office/drawing/2014/main" id="{87826435-5806-BDFB-1CE2-C239B71AC4AD}"/>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D9BAE542-7CF3-4B6B-7A25-B2AA6FCDB804}"/>
              </a:ext>
            </a:extLst>
          </p:cNvPr>
          <p:cNvSpPr txBox="1"/>
          <p:nvPr/>
        </p:nvSpPr>
        <p:spPr>
          <a:xfrm>
            <a:off x="4723841" y="4402335"/>
            <a:ext cx="5168348" cy="307777"/>
          </a:xfrm>
          <a:prstGeom prst="rect">
            <a:avLst/>
          </a:prstGeom>
          <a:noFill/>
        </p:spPr>
        <p:txBody>
          <a:bodyPr wrap="square">
            <a:spAutoFit/>
          </a:bodyPr>
          <a:lstStyle/>
          <a:p>
            <a:pPr algn="ctr"/>
            <a:r>
              <a:rPr lang="en-US" sz="1400" i="1" dirty="0">
                <a:solidFill>
                  <a:srgbClr val="393939"/>
                </a:solidFill>
                <a:latin typeface="Lato" panose="020F0502020204030203" pitchFamily="34" charset="0"/>
              </a:rPr>
              <a:t>Specific Country Energy Prices Used</a:t>
            </a:r>
          </a:p>
        </p:txBody>
      </p:sp>
      <p:grpSp>
        <p:nvGrpSpPr>
          <p:cNvPr id="2" name="Group 1">
            <a:extLst>
              <a:ext uri="{FF2B5EF4-FFF2-40B4-BE49-F238E27FC236}">
                <a16:creationId xmlns:a16="http://schemas.microsoft.com/office/drawing/2014/main" id="{07BC16B0-0744-144F-A3A2-44B5D10F1022}"/>
              </a:ext>
            </a:extLst>
          </p:cNvPr>
          <p:cNvGrpSpPr/>
          <p:nvPr/>
        </p:nvGrpSpPr>
        <p:grpSpPr>
          <a:xfrm>
            <a:off x="10337006" y="334809"/>
            <a:ext cx="1854994" cy="280540"/>
            <a:chOff x="10337006" y="334809"/>
            <a:chExt cx="1854994" cy="280540"/>
          </a:xfrm>
        </p:grpSpPr>
        <p:sp>
          <p:nvSpPr>
            <p:cNvPr id="5" name="Rectangle 4">
              <a:extLst>
                <a:ext uri="{FF2B5EF4-FFF2-40B4-BE49-F238E27FC236}">
                  <a16:creationId xmlns:a16="http://schemas.microsoft.com/office/drawing/2014/main" id="{0E10DA18-C9C2-F756-3311-56C221F60136}"/>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2">
              <a:extLst>
                <a:ext uri="{FF2B5EF4-FFF2-40B4-BE49-F238E27FC236}">
                  <a16:creationId xmlns:a16="http://schemas.microsoft.com/office/drawing/2014/main" id="{FEB8CBE2-6194-468D-0A1F-7981A688B06C}"/>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graphicFrame>
        <p:nvGraphicFramePr>
          <p:cNvPr id="3" name="Table 2">
            <a:extLst>
              <a:ext uri="{FF2B5EF4-FFF2-40B4-BE49-F238E27FC236}">
                <a16:creationId xmlns:a16="http://schemas.microsoft.com/office/drawing/2014/main" id="{54718589-7368-86FF-B42D-5C36C9DA87E2}"/>
              </a:ext>
            </a:extLst>
          </p:cNvPr>
          <p:cNvGraphicFramePr>
            <a:graphicFrameLocks noGrp="1"/>
          </p:cNvGraphicFramePr>
          <p:nvPr>
            <p:extLst>
              <p:ext uri="{D42A27DB-BD31-4B8C-83A1-F6EECF244321}">
                <p14:modId xmlns:p14="http://schemas.microsoft.com/office/powerpoint/2010/main" val="201748097"/>
              </p:ext>
            </p:extLst>
          </p:nvPr>
        </p:nvGraphicFramePr>
        <p:xfrm>
          <a:off x="4687684" y="4710112"/>
          <a:ext cx="5240661" cy="1828800"/>
        </p:xfrm>
        <a:graphic>
          <a:graphicData uri="http://schemas.openxmlformats.org/drawingml/2006/table">
            <a:tbl>
              <a:tblPr firstRow="1" bandRow="1">
                <a:tableStyleId>{5C22544A-7EE6-4342-B048-85BDC9FD1C3A}</a:tableStyleId>
              </a:tblPr>
              <a:tblGrid>
                <a:gridCol w="1746887">
                  <a:extLst>
                    <a:ext uri="{9D8B030D-6E8A-4147-A177-3AD203B41FA5}">
                      <a16:colId xmlns:a16="http://schemas.microsoft.com/office/drawing/2014/main" val="4290188752"/>
                    </a:ext>
                  </a:extLst>
                </a:gridCol>
                <a:gridCol w="1746887">
                  <a:extLst>
                    <a:ext uri="{9D8B030D-6E8A-4147-A177-3AD203B41FA5}">
                      <a16:colId xmlns:a16="http://schemas.microsoft.com/office/drawing/2014/main" val="3318476195"/>
                    </a:ext>
                  </a:extLst>
                </a:gridCol>
                <a:gridCol w="1746887">
                  <a:extLst>
                    <a:ext uri="{9D8B030D-6E8A-4147-A177-3AD203B41FA5}">
                      <a16:colId xmlns:a16="http://schemas.microsoft.com/office/drawing/2014/main" val="559761803"/>
                    </a:ext>
                  </a:extLst>
                </a:gridCol>
              </a:tblGrid>
              <a:tr h="0">
                <a:tc>
                  <a:txBody>
                    <a:bodyPr/>
                    <a:lstStyle/>
                    <a:p>
                      <a:pPr algn="ctr"/>
                      <a:r>
                        <a:rPr lang="en-US" sz="1200" dirty="0"/>
                        <a:t>Country</a:t>
                      </a:r>
                    </a:p>
                  </a:txBody>
                  <a:tcPr anchor="ctr"/>
                </a:tc>
                <a:tc>
                  <a:txBody>
                    <a:bodyPr/>
                    <a:lstStyle/>
                    <a:p>
                      <a:pPr algn="ctr"/>
                      <a:r>
                        <a:rPr lang="en-US" sz="1200" dirty="0"/>
                        <a:t>Electricity Price (€/MWh)</a:t>
                      </a:r>
                    </a:p>
                  </a:txBody>
                  <a:tcPr anchor="ctr"/>
                </a:tc>
                <a:tc>
                  <a:txBody>
                    <a:bodyPr/>
                    <a:lstStyle/>
                    <a:p>
                      <a:pPr algn="ctr"/>
                      <a:r>
                        <a:rPr lang="en-US" sz="1200" dirty="0"/>
                        <a:t>Natural Gas Price (€/MWh)</a:t>
                      </a:r>
                    </a:p>
                  </a:txBody>
                  <a:tcPr anchor="ctr"/>
                </a:tc>
                <a:extLst>
                  <a:ext uri="{0D108BD9-81ED-4DB2-BD59-A6C34878D82A}">
                    <a16:rowId xmlns:a16="http://schemas.microsoft.com/office/drawing/2014/main" val="2387785871"/>
                  </a:ext>
                </a:extLst>
              </a:tr>
              <a:tr h="255235">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Germany</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160</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80</a:t>
                      </a:r>
                    </a:p>
                  </a:txBody>
                  <a:tcPr anchor="ctr"/>
                </a:tc>
                <a:extLst>
                  <a:ext uri="{0D108BD9-81ED-4DB2-BD59-A6C34878D82A}">
                    <a16:rowId xmlns:a16="http://schemas.microsoft.com/office/drawing/2014/main" val="2055070844"/>
                  </a:ext>
                </a:extLst>
              </a:tr>
              <a:tr h="183982">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UK</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122</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81</a:t>
                      </a:r>
                    </a:p>
                  </a:txBody>
                  <a:tcPr anchor="ctr"/>
                </a:tc>
                <a:extLst>
                  <a:ext uri="{0D108BD9-81ED-4DB2-BD59-A6C34878D82A}">
                    <a16:rowId xmlns:a16="http://schemas.microsoft.com/office/drawing/2014/main" val="2502940733"/>
                  </a:ext>
                </a:extLst>
              </a:tr>
              <a:tr h="183982">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Netherlands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152</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32</a:t>
                      </a:r>
                    </a:p>
                  </a:txBody>
                  <a:tcPr anchor="ctr"/>
                </a:tc>
                <a:extLst>
                  <a:ext uri="{0D108BD9-81ED-4DB2-BD59-A6C34878D82A}">
                    <a16:rowId xmlns:a16="http://schemas.microsoft.com/office/drawing/2014/main" val="1475395116"/>
                  </a:ext>
                </a:extLst>
              </a:tr>
              <a:tr h="183982">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Spain</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98</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33</a:t>
                      </a:r>
                    </a:p>
                  </a:txBody>
                  <a:tcPr anchor="ctr"/>
                </a:tc>
                <a:extLst>
                  <a:ext uri="{0D108BD9-81ED-4DB2-BD59-A6C34878D82A}">
                    <a16:rowId xmlns:a16="http://schemas.microsoft.com/office/drawing/2014/main" val="1060624297"/>
                  </a:ext>
                </a:extLst>
              </a:tr>
              <a:tr h="183982">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Sweden</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52</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113</a:t>
                      </a:r>
                    </a:p>
                  </a:txBody>
                  <a:tcPr anchor="ctr"/>
                </a:tc>
                <a:extLst>
                  <a:ext uri="{0D108BD9-81ED-4DB2-BD59-A6C34878D82A}">
                    <a16:rowId xmlns:a16="http://schemas.microsoft.com/office/drawing/2014/main" val="3384592520"/>
                  </a:ext>
                </a:extLst>
              </a:tr>
            </a:tbl>
          </a:graphicData>
        </a:graphic>
      </p:graphicFrame>
    </p:spTree>
    <p:extLst>
      <p:ext uri="{BB962C8B-B14F-4D97-AF65-F5344CB8AC3E}">
        <p14:creationId xmlns:p14="http://schemas.microsoft.com/office/powerpoint/2010/main" val="2126640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2576B2E8-093B-4F66-97D6-7E4049B95951}"/>
              </a:ext>
            </a:extLst>
          </p:cNvPr>
          <p:cNvSpPr/>
          <p:nvPr/>
        </p:nvSpPr>
        <p:spPr>
          <a:xfrm>
            <a:off x="404687" y="0"/>
            <a:ext cx="1624263" cy="2971800"/>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 shot of a computer screen&#10;&#10;AI-generated content may be incorrect.">
            <a:extLst>
              <a:ext uri="{FF2B5EF4-FFF2-40B4-BE49-F238E27FC236}">
                <a16:creationId xmlns:a16="http://schemas.microsoft.com/office/drawing/2014/main" id="{DCC20EC1-ABCF-702C-E5EE-CEA8613CC184}"/>
              </a:ext>
            </a:extLst>
          </p:cNvPr>
          <p:cNvPicPr>
            <a:picLocks noChangeAspect="1"/>
          </p:cNvPicPr>
          <p:nvPr/>
        </p:nvPicPr>
        <p:blipFill>
          <a:blip r:embed="rId2">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9" name="Rectangle 18">
            <a:extLst>
              <a:ext uri="{FF2B5EF4-FFF2-40B4-BE49-F238E27FC236}">
                <a16:creationId xmlns:a16="http://schemas.microsoft.com/office/drawing/2014/main" id="{B5FED96A-DE11-4414-AB50-D5956D77A4EB}"/>
              </a:ext>
            </a:extLst>
          </p:cNvPr>
          <p:cNvSpPr/>
          <p:nvPr/>
        </p:nvSpPr>
        <p:spPr>
          <a:xfrm>
            <a:off x="404686" y="366386"/>
            <a:ext cx="1624263" cy="1327804"/>
          </a:xfrm>
          <a:prstGeom prst="rect">
            <a:avLst/>
          </a:prstGeom>
          <a:solidFill>
            <a:srgbClr val="21589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5C3F0CDE-5A33-45EA-A5AA-7A024C1F17B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800" spc="300" dirty="0">
                <a:solidFill>
                  <a:schemeClr val="bg1"/>
                </a:solidFill>
                <a:latin typeface="Ropa Sans" panose="00000500000000000000" pitchFamily="2" charset="0"/>
              </a:rPr>
              <a:t>03</a:t>
            </a:r>
          </a:p>
        </p:txBody>
      </p:sp>
      <p:pic>
        <p:nvPicPr>
          <p:cNvPr id="22" name="Picture 21">
            <a:extLst>
              <a:ext uri="{FF2B5EF4-FFF2-40B4-BE49-F238E27FC236}">
                <a16:creationId xmlns:a16="http://schemas.microsoft.com/office/drawing/2014/main" id="{DF9B2BB9-86CD-4290-8245-4F246864F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Slide Number Placeholder 7">
            <a:extLst>
              <a:ext uri="{FF2B5EF4-FFF2-40B4-BE49-F238E27FC236}">
                <a16:creationId xmlns:a16="http://schemas.microsoft.com/office/drawing/2014/main" id="{58E86627-E984-7F53-F124-8AA8491E0E6C}"/>
              </a:ext>
            </a:extLst>
          </p:cNvPr>
          <p:cNvSpPr>
            <a:spLocks noGrp="1"/>
          </p:cNvSpPr>
          <p:nvPr>
            <p:ph type="sldNum" sz="quarter" idx="12"/>
          </p:nvPr>
        </p:nvSpPr>
        <p:spPr/>
        <p:txBody>
          <a:bodyPr/>
          <a:lstStyle/>
          <a:p>
            <a:fld id="{86EEEAE5-BFAF-4EC4-B135-6F1153BBAEA1}" type="slidenum">
              <a:rPr lang="en-US" smtClean="0"/>
              <a:t>15</a:t>
            </a:fld>
            <a:endParaRPr lang="en-US"/>
          </a:p>
        </p:txBody>
      </p:sp>
      <p:sp>
        <p:nvSpPr>
          <p:cNvPr id="9" name="Title 1">
            <a:extLst>
              <a:ext uri="{FF2B5EF4-FFF2-40B4-BE49-F238E27FC236}">
                <a16:creationId xmlns:a16="http://schemas.microsoft.com/office/drawing/2014/main" id="{3BC4C0A3-E512-3525-71E6-EE5F8E050D5F}"/>
              </a:ext>
            </a:extLst>
          </p:cNvPr>
          <p:cNvSpPr>
            <a:spLocks noGrp="1"/>
          </p:cNvSpPr>
          <p:nvPr>
            <p:ph type="ctrTitle"/>
          </p:nvPr>
        </p:nvSpPr>
        <p:spPr>
          <a:xfrm>
            <a:off x="2557463" y="2229448"/>
            <a:ext cx="7736682" cy="3267112"/>
          </a:xfrm>
        </p:spPr>
        <p:txBody>
          <a:bodyPr anchor="ctr">
            <a:normAutofit/>
          </a:bodyPr>
          <a:lstStyle/>
          <a:p>
            <a:r>
              <a:rPr lang="en-US" dirty="0">
                <a:solidFill>
                  <a:srgbClr val="393939"/>
                </a:solidFill>
                <a:latin typeface="Ropa Sans" panose="00000500000000000000" pitchFamily="2" charset="0"/>
              </a:rPr>
              <a:t>Case Studies</a:t>
            </a:r>
          </a:p>
        </p:txBody>
      </p:sp>
    </p:spTree>
    <p:extLst>
      <p:ext uri="{BB962C8B-B14F-4D97-AF65-F5344CB8AC3E}">
        <p14:creationId xmlns:p14="http://schemas.microsoft.com/office/powerpoint/2010/main" val="1544191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5C3F0CDE-5A33-45EA-A5AA-7A024C1F17B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6D14F789-1BA2-4D71-8714-4A429B4B7D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360B98E2-018E-8615-E2C1-130EFDBE2CDE}"/>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EE76E568-81D6-7F12-75A1-AE9D2A038F8B}"/>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CCB35007-11D2-4E00-92E1-61CF7E1CD664}"/>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FDACA504-1F9C-418F-AABD-23FC9E28C031}"/>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96647D42-8514-C5AD-6CA9-1B97B45DC054}"/>
              </a:ext>
            </a:extLst>
          </p:cNvPr>
          <p:cNvSpPr>
            <a:spLocks noGrp="1"/>
          </p:cNvSpPr>
          <p:nvPr>
            <p:ph type="sldNum" sz="quarter" idx="12"/>
          </p:nvPr>
        </p:nvSpPr>
        <p:spPr/>
        <p:txBody>
          <a:bodyPr/>
          <a:lstStyle/>
          <a:p>
            <a:fld id="{86EEEAE5-BFAF-4EC4-B135-6F1153BBAEA1}" type="slidenum">
              <a:rPr lang="en-US" smtClean="0"/>
              <a:t>16</a:t>
            </a:fld>
            <a:endParaRPr lang="en-US"/>
          </a:p>
        </p:txBody>
      </p:sp>
      <p:sp>
        <p:nvSpPr>
          <p:cNvPr id="10" name="Subtitle 2">
            <a:extLst>
              <a:ext uri="{FF2B5EF4-FFF2-40B4-BE49-F238E27FC236}">
                <a16:creationId xmlns:a16="http://schemas.microsoft.com/office/drawing/2014/main" id="{546E86B8-1615-BD45-2187-C1E34417D1E2}"/>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Germany (Frankfurt)</a:t>
            </a:r>
          </a:p>
          <a:p>
            <a:pPr algn="l"/>
            <a:r>
              <a:rPr lang="en-US" dirty="0">
                <a:solidFill>
                  <a:srgbClr val="393939"/>
                </a:solidFill>
                <a:latin typeface="Ropa Sans" panose="00000500000000000000" pitchFamily="2" charset="0"/>
              </a:rPr>
              <a:t>F&amp;B Facility: </a:t>
            </a:r>
            <a:r>
              <a:rPr lang="en-US" dirty="0">
                <a:solidFill>
                  <a:srgbClr val="393939"/>
                </a:solidFill>
              </a:rPr>
              <a:t>Wilhelm Brandenburg GmbH &amp; Co (Meat Processing)</a:t>
            </a:r>
            <a:endParaRPr lang="en-US" dirty="0">
              <a:solidFill>
                <a:srgbClr val="393939"/>
              </a:solidFill>
              <a:latin typeface="Ropa Sans" panose="00000500000000000000" pitchFamily="2" charset="0"/>
            </a:endParaRPr>
          </a:p>
        </p:txBody>
      </p:sp>
      <p:pic>
        <p:nvPicPr>
          <p:cNvPr id="1026" name="Picture 2" descr="22,500+ Germany Map Outline Stock Photos, Pictures &amp; Royalty-Free Images -  iStock">
            <a:extLst>
              <a:ext uri="{FF2B5EF4-FFF2-40B4-BE49-F238E27FC236}">
                <a16:creationId xmlns:a16="http://schemas.microsoft.com/office/drawing/2014/main" id="{A1739044-CF3A-F3A2-003A-464E36FE5A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481" t="17593" r="23333" b="17407"/>
          <a:stretch>
            <a:fillRect/>
          </a:stretch>
        </p:blipFill>
        <p:spPr bwMode="auto">
          <a:xfrm>
            <a:off x="269876" y="462500"/>
            <a:ext cx="1271918" cy="14981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653359E2-8DA3-4B57-8C7C-0A56FCCF4790}"/>
              </a:ext>
            </a:extLst>
          </p:cNvPr>
          <p:cNvSpPr txBox="1"/>
          <p:nvPr/>
        </p:nvSpPr>
        <p:spPr>
          <a:xfrm>
            <a:off x="1699207" y="1950226"/>
            <a:ext cx="38608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1.5 km</a:t>
            </a:r>
          </a:p>
          <a:p>
            <a:r>
              <a:rPr lang="en-US" b="1" dirty="0"/>
              <a:t>Data center output temperature</a:t>
            </a:r>
            <a:r>
              <a:rPr lang="en-US" dirty="0"/>
              <a:t>: 30°C  </a:t>
            </a:r>
          </a:p>
          <a:p>
            <a:r>
              <a:rPr lang="en-US" b="1" dirty="0"/>
              <a:t>Facility use temperature: </a:t>
            </a:r>
            <a:r>
              <a:rPr lang="en-US" dirty="0"/>
              <a:t>80°C</a:t>
            </a:r>
          </a:p>
        </p:txBody>
      </p:sp>
      <p:sp>
        <p:nvSpPr>
          <p:cNvPr id="12" name="TextBox 11">
            <a:extLst>
              <a:ext uri="{FF2B5EF4-FFF2-40B4-BE49-F238E27FC236}">
                <a16:creationId xmlns:a16="http://schemas.microsoft.com/office/drawing/2014/main" id="{58D88BAF-F2B3-DED6-1020-A509F4B2E0D3}"/>
              </a:ext>
            </a:extLst>
          </p:cNvPr>
          <p:cNvSpPr txBox="1"/>
          <p:nvPr/>
        </p:nvSpPr>
        <p:spPr>
          <a:xfrm>
            <a:off x="5635539" y="1950226"/>
            <a:ext cx="3860800" cy="1200329"/>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 </a:t>
            </a:r>
            <a:r>
              <a:rPr lang="en-US" dirty="0"/>
              <a:t>€8.5M</a:t>
            </a:r>
          </a:p>
          <a:p>
            <a:r>
              <a:rPr lang="en-US" b="1" dirty="0"/>
              <a:t>Payback period</a:t>
            </a:r>
            <a:r>
              <a:rPr lang="en-US" dirty="0"/>
              <a:t>: 2.8 years  </a:t>
            </a:r>
          </a:p>
          <a:p>
            <a:r>
              <a:rPr lang="en-US" b="1" dirty="0"/>
              <a:t>Carbon tax: </a:t>
            </a:r>
            <a:r>
              <a:rPr lang="en-US" dirty="0"/>
              <a:t>€73 / ton CO₂</a:t>
            </a:r>
            <a:endParaRPr lang="en-US" b="1" dirty="0"/>
          </a:p>
        </p:txBody>
      </p:sp>
      <p:sp>
        <p:nvSpPr>
          <p:cNvPr id="13" name="TextBox 12">
            <a:extLst>
              <a:ext uri="{FF2B5EF4-FFF2-40B4-BE49-F238E27FC236}">
                <a16:creationId xmlns:a16="http://schemas.microsoft.com/office/drawing/2014/main" id="{929C3741-74AD-AA64-6CF0-57A6270C644B}"/>
              </a:ext>
            </a:extLst>
          </p:cNvPr>
          <p:cNvSpPr txBox="1"/>
          <p:nvPr/>
        </p:nvSpPr>
        <p:spPr>
          <a:xfrm>
            <a:off x="1699208" y="4396908"/>
            <a:ext cx="7797132" cy="1754326"/>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The </a:t>
            </a:r>
            <a:r>
              <a:rPr lang="en-US" b="1" dirty="0"/>
              <a:t>German Energy Efficiency Act</a:t>
            </a:r>
            <a:r>
              <a:rPr lang="en-US" dirty="0"/>
              <a:t>, which makes heat recovery mandatory.</a:t>
            </a:r>
          </a:p>
          <a:p>
            <a:pPr marL="285750" indent="-285750">
              <a:buFont typeface="Arial" panose="020B0604020202020204" pitchFamily="34" charset="0"/>
              <a:buChar char="•"/>
            </a:pPr>
            <a:r>
              <a:rPr lang="en-US" dirty="0"/>
              <a:t>Wilhelm Brandenburg is a large-scale meat producer with a substantial and consistent thermal energy demand.</a:t>
            </a:r>
          </a:p>
          <a:p>
            <a:pPr marL="285750" indent="-285750">
              <a:buFont typeface="Arial" panose="020B0604020202020204" pitchFamily="34" charset="0"/>
              <a:buChar char="•"/>
            </a:pPr>
            <a:r>
              <a:rPr lang="en-US" dirty="0"/>
              <a:t>High consumer focus on sustainability in Germany creates a strong market and public relations case for this project.</a:t>
            </a:r>
            <a:endParaRPr lang="en-US" i="1" dirty="0"/>
          </a:p>
        </p:txBody>
      </p:sp>
      <p:sp>
        <p:nvSpPr>
          <p:cNvPr id="14" name="TextBox 13">
            <a:extLst>
              <a:ext uri="{FF2B5EF4-FFF2-40B4-BE49-F238E27FC236}">
                <a16:creationId xmlns:a16="http://schemas.microsoft.com/office/drawing/2014/main" id="{9B8FBD83-6A73-9DE2-CCD2-313BCC961081}"/>
              </a:ext>
            </a:extLst>
          </p:cNvPr>
          <p:cNvSpPr txBox="1"/>
          <p:nvPr/>
        </p:nvSpPr>
        <p:spPr>
          <a:xfrm>
            <a:off x="1699207" y="3312067"/>
            <a:ext cx="7797132" cy="923330"/>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CAPEX subsidy for large-scale heat pumps can cover up to 50% of the installation cost.</a:t>
            </a:r>
            <a:endParaRPr lang="en-US" b="1" dirty="0"/>
          </a:p>
        </p:txBody>
      </p:sp>
    </p:spTree>
    <p:extLst>
      <p:ext uri="{BB962C8B-B14F-4D97-AF65-F5344CB8AC3E}">
        <p14:creationId xmlns:p14="http://schemas.microsoft.com/office/powerpoint/2010/main" val="39562379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0BF7E5-85C2-7B47-0BF6-A968D5DD4D92}"/>
            </a:ext>
          </a:extLst>
        </p:cNvPr>
        <p:cNvGrpSpPr/>
        <p:nvPr/>
      </p:nvGrpSpPr>
      <p:grpSpPr>
        <a:xfrm>
          <a:off x="0" y="0"/>
          <a:ext cx="0" cy="0"/>
          <a:chOff x="0" y="0"/>
          <a:chExt cx="0" cy="0"/>
        </a:xfrm>
      </p:grpSpPr>
      <p:sp>
        <p:nvSpPr>
          <p:cNvPr id="20" name="Title 1">
            <a:extLst>
              <a:ext uri="{FF2B5EF4-FFF2-40B4-BE49-F238E27FC236}">
                <a16:creationId xmlns:a16="http://schemas.microsoft.com/office/drawing/2014/main" id="{0F46BDCF-3A59-D32A-BFAF-074BE8257776}"/>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05B57712-156F-EDAF-44DE-0204D22928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F5BFE9FF-1F9D-912E-E74A-CBAA87E8F94B}"/>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361D9649-857A-D03C-5F9D-D5661EBC2D47}"/>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1DBE9B80-F802-EDBF-42C9-1A36BED1ACF8}"/>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E2DAC853-021D-59AD-01E1-FA0BEB909585}"/>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CF9EA295-8B34-FFFB-6EED-7BBD4983B08A}"/>
              </a:ext>
            </a:extLst>
          </p:cNvPr>
          <p:cNvSpPr>
            <a:spLocks noGrp="1"/>
          </p:cNvSpPr>
          <p:nvPr>
            <p:ph type="sldNum" sz="quarter" idx="12"/>
          </p:nvPr>
        </p:nvSpPr>
        <p:spPr/>
        <p:txBody>
          <a:bodyPr/>
          <a:lstStyle/>
          <a:p>
            <a:fld id="{86EEEAE5-BFAF-4EC4-B135-6F1153BBAEA1}" type="slidenum">
              <a:rPr lang="en-US" smtClean="0"/>
              <a:t>17</a:t>
            </a:fld>
            <a:endParaRPr lang="en-US"/>
          </a:p>
        </p:txBody>
      </p:sp>
      <p:sp>
        <p:nvSpPr>
          <p:cNvPr id="10" name="Subtitle 2">
            <a:extLst>
              <a:ext uri="{FF2B5EF4-FFF2-40B4-BE49-F238E27FC236}">
                <a16:creationId xmlns:a16="http://schemas.microsoft.com/office/drawing/2014/main" id="{ED75A5B0-ECCE-59D6-044F-600BEF027A5C}"/>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United Kingdom (Newport)</a:t>
            </a:r>
          </a:p>
          <a:p>
            <a:pPr algn="l"/>
            <a:r>
              <a:rPr lang="en-US" dirty="0">
                <a:solidFill>
                  <a:srgbClr val="393939"/>
                </a:solidFill>
                <a:latin typeface="Ropa Sans" panose="00000500000000000000" pitchFamily="2" charset="0"/>
              </a:rPr>
              <a:t>F&amp;B Facility: </a:t>
            </a:r>
            <a:r>
              <a:rPr lang="en-US" dirty="0"/>
              <a:t>Unilever Foods (Processed Food) </a:t>
            </a:r>
          </a:p>
          <a:p>
            <a:pPr algn="l"/>
            <a:endParaRPr lang="en-US" dirty="0">
              <a:solidFill>
                <a:srgbClr val="393939"/>
              </a:solidFill>
              <a:latin typeface="Ropa Sans" panose="00000500000000000000" pitchFamily="2" charset="0"/>
            </a:endParaRPr>
          </a:p>
        </p:txBody>
      </p:sp>
      <p:pic>
        <p:nvPicPr>
          <p:cNvPr id="1026" name="Picture 2" descr="22,500+ Germany Map Outline Stock Photos, Pictures &amp; Royalty-Free Images -  iStock">
            <a:extLst>
              <a:ext uri="{FF2B5EF4-FFF2-40B4-BE49-F238E27FC236}">
                <a16:creationId xmlns:a16="http://schemas.microsoft.com/office/drawing/2014/main" id="{DCE3BB3D-5D30-7E90-D03C-57E60F0820A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481" t="17593" r="23333" b="17407"/>
          <a:stretch>
            <a:fillRect/>
          </a:stretch>
        </p:blipFill>
        <p:spPr bwMode="auto">
          <a:xfrm>
            <a:off x="269876" y="462500"/>
            <a:ext cx="1271918" cy="14981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7D853CB3-A41E-77DE-9918-FC5958E582C3}"/>
              </a:ext>
            </a:extLst>
          </p:cNvPr>
          <p:cNvSpPr txBox="1"/>
          <p:nvPr/>
        </p:nvSpPr>
        <p:spPr>
          <a:xfrm>
            <a:off x="1699207" y="1950226"/>
            <a:ext cx="38608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15 km</a:t>
            </a:r>
          </a:p>
          <a:p>
            <a:r>
              <a:rPr lang="en-US" b="1" dirty="0"/>
              <a:t>Data center output temperature</a:t>
            </a:r>
            <a:r>
              <a:rPr lang="en-US" dirty="0"/>
              <a:t>: 65°C  </a:t>
            </a:r>
          </a:p>
          <a:p>
            <a:r>
              <a:rPr lang="en-US" b="1" dirty="0"/>
              <a:t>Facility use temperature: </a:t>
            </a:r>
            <a:r>
              <a:rPr lang="en-US" dirty="0"/>
              <a:t>80°C</a:t>
            </a:r>
          </a:p>
        </p:txBody>
      </p:sp>
      <p:sp>
        <p:nvSpPr>
          <p:cNvPr id="12" name="TextBox 11">
            <a:extLst>
              <a:ext uri="{FF2B5EF4-FFF2-40B4-BE49-F238E27FC236}">
                <a16:creationId xmlns:a16="http://schemas.microsoft.com/office/drawing/2014/main" id="{D6E4520D-D92F-0BBE-A6E7-625D91B92B7D}"/>
              </a:ext>
            </a:extLst>
          </p:cNvPr>
          <p:cNvSpPr txBox="1"/>
          <p:nvPr/>
        </p:nvSpPr>
        <p:spPr>
          <a:xfrm>
            <a:off x="5635539" y="1950226"/>
            <a:ext cx="3860800" cy="1200329"/>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 </a:t>
            </a:r>
            <a:r>
              <a:rPr lang="en-US" dirty="0"/>
              <a:t>€5.2M</a:t>
            </a:r>
          </a:p>
          <a:p>
            <a:r>
              <a:rPr lang="en-US" b="1" dirty="0"/>
              <a:t>Payback period</a:t>
            </a:r>
            <a:r>
              <a:rPr lang="en-US" dirty="0"/>
              <a:t>: 1.1 years  </a:t>
            </a:r>
          </a:p>
          <a:p>
            <a:r>
              <a:rPr lang="en-US" b="1" dirty="0"/>
              <a:t>Carbon tax: </a:t>
            </a:r>
            <a:r>
              <a:rPr lang="en-US" dirty="0"/>
              <a:t>€50 / ton CO₂</a:t>
            </a:r>
            <a:endParaRPr lang="en-US" b="1" dirty="0"/>
          </a:p>
        </p:txBody>
      </p:sp>
      <p:sp>
        <p:nvSpPr>
          <p:cNvPr id="13" name="TextBox 12">
            <a:extLst>
              <a:ext uri="{FF2B5EF4-FFF2-40B4-BE49-F238E27FC236}">
                <a16:creationId xmlns:a16="http://schemas.microsoft.com/office/drawing/2014/main" id="{386823A3-E691-DE82-72D2-3F9B71845829}"/>
              </a:ext>
            </a:extLst>
          </p:cNvPr>
          <p:cNvSpPr txBox="1"/>
          <p:nvPr/>
        </p:nvSpPr>
        <p:spPr>
          <a:xfrm>
            <a:off x="1699208" y="4396908"/>
            <a:ext cx="7797132" cy="1477328"/>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The long distance (15 km) demonstrates the feasibility of heat reuse even when the off-taker is not immediately adjacent.</a:t>
            </a:r>
          </a:p>
          <a:p>
            <a:pPr marL="285750" indent="-285750">
              <a:buFont typeface="Arial" panose="020B0604020202020204" pitchFamily="34" charset="0"/>
              <a:buChar char="•"/>
            </a:pPr>
            <a:r>
              <a:rPr lang="en-US" dirty="0"/>
              <a:t>This AI compute data center significantly improves the financial case by reducing the need for extensive temperature lifting with heat pumps.</a:t>
            </a:r>
          </a:p>
        </p:txBody>
      </p:sp>
      <p:sp>
        <p:nvSpPr>
          <p:cNvPr id="14" name="TextBox 13">
            <a:extLst>
              <a:ext uri="{FF2B5EF4-FFF2-40B4-BE49-F238E27FC236}">
                <a16:creationId xmlns:a16="http://schemas.microsoft.com/office/drawing/2014/main" id="{CE8877B6-813E-B2E7-19FB-A5AB77102AD5}"/>
              </a:ext>
            </a:extLst>
          </p:cNvPr>
          <p:cNvSpPr txBox="1"/>
          <p:nvPr/>
        </p:nvSpPr>
        <p:spPr>
          <a:xfrm>
            <a:off x="1699207" y="3312067"/>
            <a:ext cx="7797132" cy="923330"/>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Financial support in the UK is limited. The primary incentive identified is a £7,500 guaranteed grant per heat pump. </a:t>
            </a:r>
          </a:p>
        </p:txBody>
      </p:sp>
      <p:pic>
        <p:nvPicPr>
          <p:cNvPr id="4100" name="Picture 4" descr="15,700+ Uk Outline Map Stock Illustrations, Royalty-Free Vector Graphics &amp;  Clip Art - iStock">
            <a:extLst>
              <a:ext uri="{FF2B5EF4-FFF2-40B4-BE49-F238E27FC236}">
                <a16:creationId xmlns:a16="http://schemas.microsoft.com/office/drawing/2014/main" id="{8BFAD39A-1EDA-1DB4-7197-B7D0A084231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1539" t="10567" r="22165" b="8616"/>
          <a:stretch>
            <a:fillRect/>
          </a:stretch>
        </p:blipFill>
        <p:spPr bwMode="auto">
          <a:xfrm>
            <a:off x="307642" y="386988"/>
            <a:ext cx="1271918" cy="1825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77907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6E736-21B9-E861-ECD9-729E44A8F8C4}"/>
            </a:ext>
          </a:extLst>
        </p:cNvPr>
        <p:cNvGrpSpPr/>
        <p:nvPr/>
      </p:nvGrpSpPr>
      <p:grpSpPr>
        <a:xfrm>
          <a:off x="0" y="0"/>
          <a:ext cx="0" cy="0"/>
          <a:chOff x="0" y="0"/>
          <a:chExt cx="0" cy="0"/>
        </a:xfrm>
      </p:grpSpPr>
      <p:sp>
        <p:nvSpPr>
          <p:cNvPr id="20" name="Title 1">
            <a:extLst>
              <a:ext uri="{FF2B5EF4-FFF2-40B4-BE49-F238E27FC236}">
                <a16:creationId xmlns:a16="http://schemas.microsoft.com/office/drawing/2014/main" id="{E7389C99-CAD4-D534-5E4E-191D3A248BFE}"/>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12EAAC61-CC1A-AED1-D92F-1D39DC6B2B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1516" y="5914704"/>
            <a:ext cx="1172087" cy="382365"/>
          </a:xfrm>
          <a:prstGeom prst="rect">
            <a:avLst/>
          </a:prstGeom>
        </p:spPr>
      </p:pic>
      <p:sp>
        <p:nvSpPr>
          <p:cNvPr id="8" name="Rectangle 7">
            <a:extLst>
              <a:ext uri="{FF2B5EF4-FFF2-40B4-BE49-F238E27FC236}">
                <a16:creationId xmlns:a16="http://schemas.microsoft.com/office/drawing/2014/main" id="{9571DE74-5B1E-6996-6287-D5D0B54F4606}"/>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21694F47-02BD-D6D2-84A4-E3CCE4A2947A}"/>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26C0B826-0D26-3F74-AB74-8DF71CA90AF1}"/>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9BCC3003-2A4D-6806-0E4F-6BA588E1461F}"/>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29B5F6CA-3B63-7646-B26F-DEA9DF56CFF3}"/>
              </a:ext>
            </a:extLst>
          </p:cNvPr>
          <p:cNvSpPr>
            <a:spLocks noGrp="1"/>
          </p:cNvSpPr>
          <p:nvPr>
            <p:ph type="sldNum" sz="quarter" idx="12"/>
          </p:nvPr>
        </p:nvSpPr>
        <p:spPr/>
        <p:txBody>
          <a:bodyPr/>
          <a:lstStyle/>
          <a:p>
            <a:fld id="{86EEEAE5-BFAF-4EC4-B135-6F1153BBAEA1}" type="slidenum">
              <a:rPr lang="en-US" smtClean="0"/>
              <a:t>18</a:t>
            </a:fld>
            <a:endParaRPr lang="en-US"/>
          </a:p>
        </p:txBody>
      </p:sp>
      <p:sp>
        <p:nvSpPr>
          <p:cNvPr id="10" name="Subtitle 2">
            <a:extLst>
              <a:ext uri="{FF2B5EF4-FFF2-40B4-BE49-F238E27FC236}">
                <a16:creationId xmlns:a16="http://schemas.microsoft.com/office/drawing/2014/main" id="{236D43F6-989C-A550-5CBF-DB81F9C4B423}"/>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The Netherlands (</a:t>
            </a:r>
            <a:r>
              <a:rPr lang="en-US" sz="2800" dirty="0" err="1">
                <a:solidFill>
                  <a:srgbClr val="215894"/>
                </a:solidFill>
                <a:latin typeface="Ropa Sans" panose="00000500000000000000" pitchFamily="2" charset="0"/>
              </a:rPr>
              <a:t>Agriport</a:t>
            </a:r>
            <a:r>
              <a:rPr lang="en-US" sz="2800" dirty="0">
                <a:solidFill>
                  <a:srgbClr val="215894"/>
                </a:solidFill>
                <a:latin typeface="Ropa Sans" panose="00000500000000000000" pitchFamily="2" charset="0"/>
              </a:rPr>
              <a:t> A7)</a:t>
            </a:r>
          </a:p>
          <a:p>
            <a:pPr algn="l"/>
            <a:r>
              <a:rPr lang="en-US" dirty="0">
                <a:solidFill>
                  <a:srgbClr val="393939"/>
                </a:solidFill>
                <a:latin typeface="Ropa Sans" panose="00000500000000000000" pitchFamily="2" charset="0"/>
              </a:rPr>
              <a:t>F&amp;B Facility: </a:t>
            </a:r>
            <a:r>
              <a:rPr lang="en-US" dirty="0"/>
              <a:t>Horticulture (Greenhouses)</a:t>
            </a:r>
          </a:p>
          <a:p>
            <a:pPr algn="l"/>
            <a:endParaRPr lang="en-US" dirty="0">
              <a:solidFill>
                <a:srgbClr val="393939"/>
              </a:solidFill>
              <a:latin typeface="Ropa Sans" panose="00000500000000000000" pitchFamily="2" charset="0"/>
            </a:endParaRPr>
          </a:p>
        </p:txBody>
      </p:sp>
      <p:sp>
        <p:nvSpPr>
          <p:cNvPr id="11" name="TextBox 10">
            <a:extLst>
              <a:ext uri="{FF2B5EF4-FFF2-40B4-BE49-F238E27FC236}">
                <a16:creationId xmlns:a16="http://schemas.microsoft.com/office/drawing/2014/main" id="{296B5741-27B0-DCC7-7811-47E62F7A70C2}"/>
              </a:ext>
            </a:extLst>
          </p:cNvPr>
          <p:cNvSpPr txBox="1"/>
          <p:nvPr/>
        </p:nvSpPr>
        <p:spPr>
          <a:xfrm>
            <a:off x="825500" y="1894162"/>
            <a:ext cx="45720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1.0 km</a:t>
            </a:r>
          </a:p>
          <a:p>
            <a:r>
              <a:rPr lang="en-US" b="1" dirty="0"/>
              <a:t>Data center output temperature</a:t>
            </a:r>
            <a:r>
              <a:rPr lang="en-US" dirty="0"/>
              <a:t>: 55°C  </a:t>
            </a:r>
          </a:p>
          <a:p>
            <a:r>
              <a:rPr lang="en-US" b="1" dirty="0"/>
              <a:t>Facility use temperature: 55</a:t>
            </a:r>
            <a:r>
              <a:rPr lang="en-US" dirty="0"/>
              <a:t>°C</a:t>
            </a:r>
          </a:p>
        </p:txBody>
      </p:sp>
      <p:sp>
        <p:nvSpPr>
          <p:cNvPr id="12" name="TextBox 11">
            <a:extLst>
              <a:ext uri="{FF2B5EF4-FFF2-40B4-BE49-F238E27FC236}">
                <a16:creationId xmlns:a16="http://schemas.microsoft.com/office/drawing/2014/main" id="{8B19F38D-CB85-BCB0-8D8C-4563393C986B}"/>
              </a:ext>
            </a:extLst>
          </p:cNvPr>
          <p:cNvSpPr txBox="1"/>
          <p:nvPr/>
        </p:nvSpPr>
        <p:spPr>
          <a:xfrm>
            <a:off x="5505616" y="1902601"/>
            <a:ext cx="5158892" cy="1200329"/>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 </a:t>
            </a:r>
            <a:r>
              <a:rPr lang="en-US" dirty="0"/>
              <a:t>N/A</a:t>
            </a:r>
          </a:p>
          <a:p>
            <a:r>
              <a:rPr lang="en-US" b="1" dirty="0"/>
              <a:t>Payback period</a:t>
            </a:r>
            <a:r>
              <a:rPr lang="en-US" dirty="0"/>
              <a:t>: N/A</a:t>
            </a:r>
          </a:p>
          <a:p>
            <a:r>
              <a:rPr lang="en-US" b="1" dirty="0"/>
              <a:t>Carbon tax: </a:t>
            </a:r>
            <a:r>
              <a:rPr lang="en-US" dirty="0"/>
              <a:t>€74 / ton CO₂</a:t>
            </a:r>
            <a:endParaRPr lang="en-US" b="1" dirty="0"/>
          </a:p>
        </p:txBody>
      </p:sp>
      <p:sp>
        <p:nvSpPr>
          <p:cNvPr id="13" name="TextBox 12">
            <a:extLst>
              <a:ext uri="{FF2B5EF4-FFF2-40B4-BE49-F238E27FC236}">
                <a16:creationId xmlns:a16="http://schemas.microsoft.com/office/drawing/2014/main" id="{BC909432-90B5-19F7-0570-2EE58C850D6B}"/>
              </a:ext>
            </a:extLst>
          </p:cNvPr>
          <p:cNvSpPr txBox="1"/>
          <p:nvPr/>
        </p:nvSpPr>
        <p:spPr>
          <a:xfrm>
            <a:off x="825501" y="4036380"/>
            <a:ext cx="9839006" cy="2585323"/>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This case assumes that due to the current Dutch taxation system, the heat would be given away rather than sold.</a:t>
            </a:r>
          </a:p>
          <a:p>
            <a:pPr marL="285750" indent="-285750">
              <a:buFont typeface="Arial" panose="020B0604020202020204" pitchFamily="34" charset="0"/>
              <a:buChar char="•"/>
            </a:pPr>
            <a:r>
              <a:rPr lang="en-US" dirty="0"/>
              <a:t>This is a unique case of industrial symbiosis, where data center heat is supplied to nearby greenhouses.</a:t>
            </a:r>
          </a:p>
          <a:p>
            <a:pPr marL="285750" indent="-285750">
              <a:buFont typeface="Arial" panose="020B0604020202020204" pitchFamily="34" charset="0"/>
              <a:buChar char="•"/>
            </a:pPr>
            <a:r>
              <a:rPr lang="en-US" dirty="0"/>
              <a:t>The optimal temperature is a blend of waste streams to achieve 55°C, avoiding the need for heat pumps and preventing wasteful use of high-grade heat.</a:t>
            </a:r>
          </a:p>
          <a:p>
            <a:pPr marL="285750" indent="-285750">
              <a:buFont typeface="Arial" panose="020B0604020202020204" pitchFamily="34" charset="0"/>
              <a:buChar char="•"/>
            </a:pPr>
            <a:r>
              <a:rPr lang="en-US" dirty="0"/>
              <a:t>The business case here is driven less by direct profit and more about sustainability, community relations, and securing building permits for future expansion.</a:t>
            </a:r>
          </a:p>
        </p:txBody>
      </p:sp>
      <p:sp>
        <p:nvSpPr>
          <p:cNvPr id="14" name="TextBox 13">
            <a:extLst>
              <a:ext uri="{FF2B5EF4-FFF2-40B4-BE49-F238E27FC236}">
                <a16:creationId xmlns:a16="http://schemas.microsoft.com/office/drawing/2014/main" id="{42D9FDD6-1154-94CF-148F-15ED47F26174}"/>
              </a:ext>
            </a:extLst>
          </p:cNvPr>
          <p:cNvSpPr txBox="1"/>
          <p:nvPr/>
        </p:nvSpPr>
        <p:spPr>
          <a:xfrm>
            <a:off x="825500" y="3247084"/>
            <a:ext cx="9839007" cy="646331"/>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The </a:t>
            </a:r>
            <a:r>
              <a:rPr lang="en-US" b="1" dirty="0"/>
              <a:t>SDE++ subsidy</a:t>
            </a:r>
            <a:r>
              <a:rPr lang="en-US" dirty="0"/>
              <a:t> is a significant opportunity, offering up to €400 / ton CO₂ for waste heat projects.</a:t>
            </a:r>
          </a:p>
        </p:txBody>
      </p:sp>
      <p:pic>
        <p:nvPicPr>
          <p:cNvPr id="6146" name="Picture 2" descr="black vector netherlands outline map isolated on white background 42360216  Vector Art at Vecteezy">
            <a:extLst>
              <a:ext uri="{FF2B5EF4-FFF2-40B4-BE49-F238E27FC236}">
                <a16:creationId xmlns:a16="http://schemas.microsoft.com/office/drawing/2014/main" id="{DECD9B04-3A74-B1D1-E315-B08884AADAB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483"/>
          <a:stretch>
            <a:fillRect/>
          </a:stretch>
        </p:blipFill>
        <p:spPr bwMode="auto">
          <a:xfrm>
            <a:off x="113312" y="313090"/>
            <a:ext cx="1585045" cy="1498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8619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7C679C-DF5C-4C79-D8E6-007FC8213EF3}"/>
            </a:ext>
          </a:extLst>
        </p:cNvPr>
        <p:cNvGrpSpPr/>
        <p:nvPr/>
      </p:nvGrpSpPr>
      <p:grpSpPr>
        <a:xfrm>
          <a:off x="0" y="0"/>
          <a:ext cx="0" cy="0"/>
          <a:chOff x="0" y="0"/>
          <a:chExt cx="0" cy="0"/>
        </a:xfrm>
      </p:grpSpPr>
      <p:sp>
        <p:nvSpPr>
          <p:cNvPr id="20" name="Title 1">
            <a:extLst>
              <a:ext uri="{FF2B5EF4-FFF2-40B4-BE49-F238E27FC236}">
                <a16:creationId xmlns:a16="http://schemas.microsoft.com/office/drawing/2014/main" id="{4B93FA53-04C4-8DF7-C0CD-3BEE67472B02}"/>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B301C3ED-67D5-B799-6E0A-C611061DF7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2B13D541-472D-566C-3AD0-F3B337717D1A}"/>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84DF6D7E-9160-1510-E966-268D7C119195}"/>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89F792C6-2284-1EFF-7366-86BE12E278B3}"/>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1AF486CE-C388-906F-878E-FDE46CB04E22}"/>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55B549BF-A5A0-FB57-1629-FF6C4EB0D6B1}"/>
              </a:ext>
            </a:extLst>
          </p:cNvPr>
          <p:cNvSpPr>
            <a:spLocks noGrp="1"/>
          </p:cNvSpPr>
          <p:nvPr>
            <p:ph type="sldNum" sz="quarter" idx="12"/>
          </p:nvPr>
        </p:nvSpPr>
        <p:spPr/>
        <p:txBody>
          <a:bodyPr/>
          <a:lstStyle/>
          <a:p>
            <a:fld id="{86EEEAE5-BFAF-4EC4-B135-6F1153BBAEA1}" type="slidenum">
              <a:rPr lang="en-US" smtClean="0"/>
              <a:t>19</a:t>
            </a:fld>
            <a:endParaRPr lang="en-US"/>
          </a:p>
        </p:txBody>
      </p:sp>
      <p:sp>
        <p:nvSpPr>
          <p:cNvPr id="10" name="Subtitle 2">
            <a:extLst>
              <a:ext uri="{FF2B5EF4-FFF2-40B4-BE49-F238E27FC236}">
                <a16:creationId xmlns:a16="http://schemas.microsoft.com/office/drawing/2014/main" id="{F08762D0-1E5B-4D43-BA11-052BF0AAD243}"/>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Spain (Zaragoza)</a:t>
            </a:r>
          </a:p>
          <a:p>
            <a:pPr algn="l"/>
            <a:r>
              <a:rPr lang="en-US" dirty="0">
                <a:solidFill>
                  <a:srgbClr val="393939"/>
                </a:solidFill>
                <a:latin typeface="Ropa Sans" panose="00000500000000000000" pitchFamily="2" charset="0"/>
              </a:rPr>
              <a:t>F&amp;B Facility: </a:t>
            </a:r>
            <a:r>
              <a:rPr lang="en-US" dirty="0"/>
              <a:t>La </a:t>
            </a:r>
            <a:r>
              <a:rPr lang="en-US" dirty="0" err="1"/>
              <a:t>Zaragozana</a:t>
            </a:r>
            <a:r>
              <a:rPr lang="en-US" dirty="0"/>
              <a:t> (Brewery)</a:t>
            </a:r>
            <a:endParaRPr lang="en-US" dirty="0">
              <a:solidFill>
                <a:srgbClr val="393939"/>
              </a:solidFill>
              <a:latin typeface="Ropa Sans" panose="00000500000000000000" pitchFamily="2" charset="0"/>
            </a:endParaRPr>
          </a:p>
        </p:txBody>
      </p:sp>
      <p:sp>
        <p:nvSpPr>
          <p:cNvPr id="11" name="TextBox 10">
            <a:extLst>
              <a:ext uri="{FF2B5EF4-FFF2-40B4-BE49-F238E27FC236}">
                <a16:creationId xmlns:a16="http://schemas.microsoft.com/office/drawing/2014/main" id="{ACDB6E78-0019-B524-3D94-006F0CF760A8}"/>
              </a:ext>
            </a:extLst>
          </p:cNvPr>
          <p:cNvSpPr txBox="1"/>
          <p:nvPr/>
        </p:nvSpPr>
        <p:spPr>
          <a:xfrm>
            <a:off x="1699207" y="1950226"/>
            <a:ext cx="38608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3.0 km</a:t>
            </a:r>
          </a:p>
          <a:p>
            <a:r>
              <a:rPr lang="en-US" b="1" dirty="0"/>
              <a:t>Data center output temperature</a:t>
            </a:r>
            <a:r>
              <a:rPr lang="en-US" dirty="0"/>
              <a:t>: 30°C  </a:t>
            </a:r>
          </a:p>
          <a:p>
            <a:r>
              <a:rPr lang="en-US" b="1" dirty="0"/>
              <a:t>Facility use temperature: </a:t>
            </a:r>
            <a:r>
              <a:rPr lang="en-US" dirty="0"/>
              <a:t>80°C</a:t>
            </a:r>
          </a:p>
        </p:txBody>
      </p:sp>
      <p:sp>
        <p:nvSpPr>
          <p:cNvPr id="12" name="TextBox 11">
            <a:extLst>
              <a:ext uri="{FF2B5EF4-FFF2-40B4-BE49-F238E27FC236}">
                <a16:creationId xmlns:a16="http://schemas.microsoft.com/office/drawing/2014/main" id="{8453F4CD-1021-4930-3B86-26A6DD974676}"/>
              </a:ext>
            </a:extLst>
          </p:cNvPr>
          <p:cNvSpPr txBox="1"/>
          <p:nvPr/>
        </p:nvSpPr>
        <p:spPr>
          <a:xfrm>
            <a:off x="5635539" y="1950226"/>
            <a:ext cx="3860800" cy="1200329"/>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 </a:t>
            </a:r>
            <a:r>
              <a:rPr lang="en-US" dirty="0"/>
              <a:t>€4.4M </a:t>
            </a:r>
          </a:p>
          <a:p>
            <a:r>
              <a:rPr lang="en-US" b="1" dirty="0"/>
              <a:t>Payback period</a:t>
            </a:r>
            <a:r>
              <a:rPr lang="en-US" dirty="0"/>
              <a:t>: 4.3 years</a:t>
            </a:r>
          </a:p>
          <a:p>
            <a:r>
              <a:rPr lang="en-US" b="1" dirty="0"/>
              <a:t>Carbon tax: </a:t>
            </a:r>
            <a:r>
              <a:rPr lang="en-US" dirty="0"/>
              <a:t>€73 / ton CO₂</a:t>
            </a:r>
            <a:endParaRPr lang="en-US" b="1" dirty="0"/>
          </a:p>
        </p:txBody>
      </p:sp>
      <p:sp>
        <p:nvSpPr>
          <p:cNvPr id="13" name="TextBox 12">
            <a:extLst>
              <a:ext uri="{FF2B5EF4-FFF2-40B4-BE49-F238E27FC236}">
                <a16:creationId xmlns:a16="http://schemas.microsoft.com/office/drawing/2014/main" id="{8B427F36-4C81-E4A2-905F-896532AAA04A}"/>
              </a:ext>
            </a:extLst>
          </p:cNvPr>
          <p:cNvSpPr txBox="1"/>
          <p:nvPr/>
        </p:nvSpPr>
        <p:spPr>
          <a:xfrm>
            <a:off x="1699208" y="4396908"/>
            <a:ext cx="7797132" cy="1754326"/>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Zaragoza is an emerging data center hub with a strong F&amp;B sector.</a:t>
            </a:r>
          </a:p>
          <a:p>
            <a:pPr marL="285750" indent="-285750">
              <a:buFont typeface="Arial" panose="020B0604020202020204" pitchFamily="34" charset="0"/>
              <a:buChar char="•"/>
            </a:pPr>
            <a:r>
              <a:rPr lang="en-US" dirty="0"/>
              <a:t>Partnering with an iconic, recognizable brand like La </a:t>
            </a:r>
            <a:r>
              <a:rPr lang="en-US" dirty="0" err="1"/>
              <a:t>Zaragozana</a:t>
            </a:r>
            <a:r>
              <a:rPr lang="en-US" dirty="0"/>
              <a:t> offers significant public relations value.</a:t>
            </a:r>
          </a:p>
          <a:p>
            <a:pPr marL="285750" indent="-285750">
              <a:buFont typeface="Arial" panose="020B0604020202020204" pitchFamily="34" charset="0"/>
              <a:buChar char="•"/>
            </a:pPr>
            <a:r>
              <a:rPr lang="en-US" dirty="0"/>
              <a:t>There is a promising future opportunity with the planned CLAVE agri-food tech zone and the massive Costa Group meat complex.</a:t>
            </a:r>
          </a:p>
        </p:txBody>
      </p:sp>
      <p:sp>
        <p:nvSpPr>
          <p:cNvPr id="14" name="TextBox 13">
            <a:extLst>
              <a:ext uri="{FF2B5EF4-FFF2-40B4-BE49-F238E27FC236}">
                <a16:creationId xmlns:a16="http://schemas.microsoft.com/office/drawing/2014/main" id="{410592A7-3BA6-B0F8-56DD-8B0D3ED49071}"/>
              </a:ext>
            </a:extLst>
          </p:cNvPr>
          <p:cNvSpPr txBox="1"/>
          <p:nvPr/>
        </p:nvSpPr>
        <p:spPr>
          <a:xfrm>
            <a:off x="1699207" y="3312067"/>
            <a:ext cx="7797132" cy="923330"/>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The </a:t>
            </a:r>
            <a:r>
              <a:rPr lang="en-US" b="1" dirty="0"/>
              <a:t>IDAE </a:t>
            </a:r>
            <a:r>
              <a:rPr lang="en-US" dirty="0"/>
              <a:t>provides CAPEX subsidies of up to 50% for large-scale industrial heat pumps (35% for the pump, 15% for installation).</a:t>
            </a:r>
          </a:p>
        </p:txBody>
      </p:sp>
      <p:pic>
        <p:nvPicPr>
          <p:cNvPr id="8194" name="Picture 2" descr="11,100+ Spain Map Outline Stock Photos, Pictures &amp; Royalty-Free Images -  iStock | Mexico map">
            <a:extLst>
              <a:ext uri="{FF2B5EF4-FFF2-40B4-BE49-F238E27FC236}">
                <a16:creationId xmlns:a16="http://schemas.microsoft.com/office/drawing/2014/main" id="{49413CBA-FA86-88E9-ED81-B24E7BAAF0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817" y="609959"/>
            <a:ext cx="1347683" cy="10195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8683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 shot of a computer screen&#10;&#10;AI-generated content may be incorrect.">
            <a:extLst>
              <a:ext uri="{FF2B5EF4-FFF2-40B4-BE49-F238E27FC236}">
                <a16:creationId xmlns:a16="http://schemas.microsoft.com/office/drawing/2014/main" id="{0A9478CB-6B28-BD10-6F25-2785287BD922}"/>
              </a:ext>
            </a:extLst>
          </p:cNvPr>
          <p:cNvPicPr>
            <a:picLocks noChangeAspect="1"/>
          </p:cNvPicPr>
          <p:nvPr/>
        </p:nvPicPr>
        <p:blipFill>
          <a:blip r:embed="rId2">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6" name="Title 1">
            <a:extLst>
              <a:ext uri="{FF2B5EF4-FFF2-40B4-BE49-F238E27FC236}">
                <a16:creationId xmlns:a16="http://schemas.microsoft.com/office/drawing/2014/main" id="{A0D26E77-F5E3-4FA5-8862-5A29C40E3E6A}"/>
              </a:ext>
            </a:extLst>
          </p:cNvPr>
          <p:cNvSpPr>
            <a:spLocks noGrp="1"/>
          </p:cNvSpPr>
          <p:nvPr>
            <p:ph type="ctrTitle"/>
          </p:nvPr>
        </p:nvSpPr>
        <p:spPr>
          <a:xfrm>
            <a:off x="2557463" y="2229448"/>
            <a:ext cx="7736682" cy="852613"/>
          </a:xfrm>
        </p:spPr>
        <p:txBody>
          <a:bodyPr anchor="t">
            <a:normAutofit fontScale="90000"/>
          </a:bodyPr>
          <a:lstStyle/>
          <a:p>
            <a:pPr algn="l"/>
            <a:r>
              <a:rPr lang="en-US" dirty="0">
                <a:solidFill>
                  <a:srgbClr val="393939"/>
                </a:solidFill>
                <a:latin typeface="Ropa Sans" panose="00000500000000000000" pitchFamily="2" charset="0"/>
              </a:rPr>
              <a:t>Table of Contents</a:t>
            </a:r>
          </a:p>
        </p:txBody>
      </p:sp>
      <p:sp>
        <p:nvSpPr>
          <p:cNvPr id="17" name="Subtitle 2">
            <a:extLst>
              <a:ext uri="{FF2B5EF4-FFF2-40B4-BE49-F238E27FC236}">
                <a16:creationId xmlns:a16="http://schemas.microsoft.com/office/drawing/2014/main" id="{A2C9E173-940B-4958-ACA2-D00D6D7D77D4}"/>
              </a:ext>
            </a:extLst>
          </p:cNvPr>
          <p:cNvSpPr>
            <a:spLocks noGrp="1"/>
          </p:cNvSpPr>
          <p:nvPr>
            <p:ph type="subTitle" idx="1"/>
          </p:nvPr>
        </p:nvSpPr>
        <p:spPr>
          <a:xfrm>
            <a:off x="2736260" y="3082061"/>
            <a:ext cx="7736682" cy="3154348"/>
          </a:xfrm>
        </p:spPr>
        <p:txBody>
          <a:bodyPr>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Introduction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Key Takeaways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Methodology &amp; Assumptions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Case Studies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000" dirty="0">
                <a:solidFill>
                  <a:prstClr val="black"/>
                </a:solidFill>
                <a:latin typeface="Calibri" panose="020F0502020204030204"/>
              </a:rPr>
              <a:t>Conclusion</a:t>
            </a:r>
            <a:endParaRPr lang="en-US" sz="1200" dirty="0">
              <a:solidFill>
                <a:srgbClr val="393939"/>
              </a:solidFill>
              <a:latin typeface="Lato" panose="020F0502020204030203" pitchFamily="34" charset="0"/>
            </a:endParaRPr>
          </a:p>
          <a:p>
            <a:pPr algn="l">
              <a:lnSpc>
                <a:spcPct val="150000"/>
              </a:lnSpc>
            </a:pPr>
            <a:endParaRPr lang="en-US" sz="1200" dirty="0">
              <a:solidFill>
                <a:srgbClr val="393939"/>
              </a:solidFill>
              <a:latin typeface="Lato" panose="020F0502020204030203" pitchFamily="34" charset="0"/>
            </a:endParaRPr>
          </a:p>
        </p:txBody>
      </p:sp>
      <p:pic>
        <p:nvPicPr>
          <p:cNvPr id="11" name="Picture 10">
            <a:extLst>
              <a:ext uri="{FF2B5EF4-FFF2-40B4-BE49-F238E27FC236}">
                <a16:creationId xmlns:a16="http://schemas.microsoft.com/office/drawing/2014/main" id="{E0ADA8BD-B926-1A99-9661-9BFFF40B35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3" name="Slide Number Placeholder 12">
            <a:extLst>
              <a:ext uri="{FF2B5EF4-FFF2-40B4-BE49-F238E27FC236}">
                <a16:creationId xmlns:a16="http://schemas.microsoft.com/office/drawing/2014/main" id="{CED642AD-8E1F-8005-E73B-8022B0E85558}"/>
              </a:ext>
            </a:extLst>
          </p:cNvPr>
          <p:cNvSpPr>
            <a:spLocks noGrp="1"/>
          </p:cNvSpPr>
          <p:nvPr>
            <p:ph type="sldNum" sz="quarter" idx="12"/>
          </p:nvPr>
        </p:nvSpPr>
        <p:spPr/>
        <p:txBody>
          <a:bodyPr/>
          <a:lstStyle/>
          <a:p>
            <a:fld id="{86EEEAE5-BFAF-4EC4-B135-6F1153BBAEA1}" type="slidenum">
              <a:rPr lang="en-US" smtClean="0"/>
              <a:t>2</a:t>
            </a:fld>
            <a:endParaRPr lang="en-US"/>
          </a:p>
        </p:txBody>
      </p:sp>
    </p:spTree>
    <p:extLst>
      <p:ext uri="{BB962C8B-B14F-4D97-AF65-F5344CB8AC3E}">
        <p14:creationId xmlns:p14="http://schemas.microsoft.com/office/powerpoint/2010/main" val="21803025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35C133-E86C-DF77-2FAB-C092347B5452}"/>
            </a:ext>
          </a:extLst>
        </p:cNvPr>
        <p:cNvGrpSpPr/>
        <p:nvPr/>
      </p:nvGrpSpPr>
      <p:grpSpPr>
        <a:xfrm>
          <a:off x="0" y="0"/>
          <a:ext cx="0" cy="0"/>
          <a:chOff x="0" y="0"/>
          <a:chExt cx="0" cy="0"/>
        </a:xfrm>
      </p:grpSpPr>
      <p:sp>
        <p:nvSpPr>
          <p:cNvPr id="20" name="Title 1">
            <a:extLst>
              <a:ext uri="{FF2B5EF4-FFF2-40B4-BE49-F238E27FC236}">
                <a16:creationId xmlns:a16="http://schemas.microsoft.com/office/drawing/2014/main" id="{89AD2FC9-622E-7621-D681-CE8DA897C900}"/>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6" name="Picture 5">
            <a:extLst>
              <a:ext uri="{FF2B5EF4-FFF2-40B4-BE49-F238E27FC236}">
                <a16:creationId xmlns:a16="http://schemas.microsoft.com/office/drawing/2014/main" id="{81A627A9-8099-78F5-B5BF-D1E0296808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Rectangle 7">
            <a:extLst>
              <a:ext uri="{FF2B5EF4-FFF2-40B4-BE49-F238E27FC236}">
                <a16:creationId xmlns:a16="http://schemas.microsoft.com/office/drawing/2014/main" id="{28FB56B7-C488-EB29-45AE-5DFF234304E7}"/>
              </a:ext>
            </a:extLst>
          </p:cNvPr>
          <p:cNvSpPr/>
          <p:nvPr/>
        </p:nvSpPr>
        <p:spPr>
          <a:xfrm>
            <a:off x="377992" y="371002"/>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72747036-B70A-7987-7FEA-E10FE654F601}"/>
              </a:ext>
            </a:extLst>
          </p:cNvPr>
          <p:cNvGrpSpPr/>
          <p:nvPr/>
        </p:nvGrpSpPr>
        <p:grpSpPr>
          <a:xfrm>
            <a:off x="10326119" y="337673"/>
            <a:ext cx="1854994" cy="249656"/>
            <a:chOff x="10326119" y="337673"/>
            <a:chExt cx="1854994" cy="249656"/>
          </a:xfrm>
        </p:grpSpPr>
        <p:sp>
          <p:nvSpPr>
            <p:cNvPr id="9" name="Rectangle 8">
              <a:extLst>
                <a:ext uri="{FF2B5EF4-FFF2-40B4-BE49-F238E27FC236}">
                  <a16:creationId xmlns:a16="http://schemas.microsoft.com/office/drawing/2014/main" id="{83D06237-7ED8-0CFF-0C03-4516A99ABE54}"/>
                </a:ext>
              </a:extLst>
            </p:cNvPr>
            <p:cNvSpPr/>
            <p:nvPr/>
          </p:nvSpPr>
          <p:spPr>
            <a:xfrm>
              <a:off x="10326119" y="337674"/>
              <a:ext cx="1854994" cy="249655"/>
            </a:xfrm>
            <a:prstGeom prst="rect">
              <a:avLst/>
            </a:prstGeom>
            <a:solidFill>
              <a:srgbClr val="215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7F66FE9D-6911-A07E-9A26-90A4D8F8A5B6}"/>
                </a:ext>
              </a:extLst>
            </p:cNvPr>
            <p:cNvSpPr txBox="1">
              <a:spLocks/>
            </p:cNvSpPr>
            <p:nvPr/>
          </p:nvSpPr>
          <p:spPr>
            <a:xfrm>
              <a:off x="10561675" y="337673"/>
              <a:ext cx="1619437" cy="2496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solidFill>
                  <a:latin typeface="Ropa Sans" panose="00000500000000000000" pitchFamily="2" charset="0"/>
                </a:rPr>
                <a:t>Case Studies</a:t>
              </a:r>
              <a:endParaRPr lang="en-US" sz="1200" dirty="0">
                <a:solidFill>
                  <a:schemeClr val="bg1"/>
                </a:solidFill>
                <a:latin typeface="Lato" panose="020F0502020204030203" pitchFamily="34" charset="0"/>
              </a:endParaRPr>
            </a:p>
          </p:txBody>
        </p:sp>
      </p:grpSp>
      <p:sp>
        <p:nvSpPr>
          <p:cNvPr id="15" name="Slide Number Placeholder 14">
            <a:extLst>
              <a:ext uri="{FF2B5EF4-FFF2-40B4-BE49-F238E27FC236}">
                <a16:creationId xmlns:a16="http://schemas.microsoft.com/office/drawing/2014/main" id="{C8C97692-5682-00B7-3741-BBB137FDEB91}"/>
              </a:ext>
            </a:extLst>
          </p:cNvPr>
          <p:cNvSpPr>
            <a:spLocks noGrp="1"/>
          </p:cNvSpPr>
          <p:nvPr>
            <p:ph type="sldNum" sz="quarter" idx="12"/>
          </p:nvPr>
        </p:nvSpPr>
        <p:spPr/>
        <p:txBody>
          <a:bodyPr/>
          <a:lstStyle/>
          <a:p>
            <a:fld id="{86EEEAE5-BFAF-4EC4-B135-6F1153BBAEA1}" type="slidenum">
              <a:rPr lang="en-US" smtClean="0"/>
              <a:t>20</a:t>
            </a:fld>
            <a:endParaRPr lang="en-US"/>
          </a:p>
        </p:txBody>
      </p:sp>
      <p:sp>
        <p:nvSpPr>
          <p:cNvPr id="10" name="Subtitle 2">
            <a:extLst>
              <a:ext uri="{FF2B5EF4-FFF2-40B4-BE49-F238E27FC236}">
                <a16:creationId xmlns:a16="http://schemas.microsoft.com/office/drawing/2014/main" id="{D22633DA-4BC8-B660-AF0A-43ED9E6CF680}"/>
              </a:ext>
            </a:extLst>
          </p:cNvPr>
          <p:cNvSpPr>
            <a:spLocks noGrp="1"/>
          </p:cNvSpPr>
          <p:nvPr>
            <p:ph type="subTitle" idx="1"/>
          </p:nvPr>
        </p:nvSpPr>
        <p:spPr>
          <a:xfrm>
            <a:off x="1699207" y="655560"/>
            <a:ext cx="10948909" cy="1039448"/>
          </a:xfrm>
        </p:spPr>
        <p:txBody>
          <a:bodyPr>
            <a:noAutofit/>
          </a:bodyPr>
          <a:lstStyle/>
          <a:p>
            <a:pPr algn="l"/>
            <a:r>
              <a:rPr lang="en-US" sz="2800" dirty="0">
                <a:solidFill>
                  <a:srgbClr val="215894"/>
                </a:solidFill>
                <a:latin typeface="Ropa Sans" panose="00000500000000000000" pitchFamily="2" charset="0"/>
              </a:rPr>
              <a:t>Sweden (</a:t>
            </a:r>
            <a:r>
              <a:rPr lang="en-US" sz="2800" dirty="0" err="1">
                <a:solidFill>
                  <a:srgbClr val="215894"/>
                </a:solidFill>
                <a:latin typeface="Ropa Sans" panose="00000500000000000000" pitchFamily="2" charset="0"/>
              </a:rPr>
              <a:t>Staffanstorp</a:t>
            </a:r>
            <a:r>
              <a:rPr lang="en-US" sz="2800" dirty="0">
                <a:solidFill>
                  <a:srgbClr val="215894"/>
                </a:solidFill>
                <a:latin typeface="Ropa Sans" panose="00000500000000000000" pitchFamily="2" charset="0"/>
              </a:rPr>
              <a:t>)</a:t>
            </a:r>
          </a:p>
          <a:p>
            <a:pPr algn="l"/>
            <a:r>
              <a:rPr lang="en-US" dirty="0">
                <a:solidFill>
                  <a:srgbClr val="393939"/>
                </a:solidFill>
                <a:latin typeface="Ropa Sans" panose="00000500000000000000" pitchFamily="2" charset="0"/>
              </a:rPr>
              <a:t>F&amp;B Facility: </a:t>
            </a:r>
            <a:r>
              <a:rPr lang="en-US" dirty="0"/>
              <a:t>Oatly (Oat Milk Production) </a:t>
            </a:r>
          </a:p>
        </p:txBody>
      </p:sp>
      <p:sp>
        <p:nvSpPr>
          <p:cNvPr id="11" name="TextBox 10">
            <a:extLst>
              <a:ext uri="{FF2B5EF4-FFF2-40B4-BE49-F238E27FC236}">
                <a16:creationId xmlns:a16="http://schemas.microsoft.com/office/drawing/2014/main" id="{E9DDBC2E-CBFB-E484-576F-EA974687F27A}"/>
              </a:ext>
            </a:extLst>
          </p:cNvPr>
          <p:cNvSpPr txBox="1"/>
          <p:nvPr/>
        </p:nvSpPr>
        <p:spPr>
          <a:xfrm>
            <a:off x="1810420" y="1752516"/>
            <a:ext cx="3860800" cy="1200329"/>
          </a:xfrm>
          <a:prstGeom prst="rect">
            <a:avLst/>
          </a:prstGeom>
          <a:noFill/>
          <a:ln w="19050">
            <a:solidFill>
              <a:srgbClr val="215894"/>
            </a:solidFill>
          </a:ln>
        </p:spPr>
        <p:txBody>
          <a:bodyPr wrap="square" rtlCol="0">
            <a:spAutoFit/>
          </a:bodyPr>
          <a:lstStyle/>
          <a:p>
            <a:r>
              <a:rPr lang="en-US" i="1" dirty="0"/>
              <a:t>Facility Info</a:t>
            </a:r>
            <a:endParaRPr lang="en-US" b="1" dirty="0"/>
          </a:p>
          <a:p>
            <a:r>
              <a:rPr lang="en-US" b="1" dirty="0"/>
              <a:t>Distance to data center: </a:t>
            </a:r>
            <a:r>
              <a:rPr lang="en-US" dirty="0"/>
              <a:t>30 km</a:t>
            </a:r>
          </a:p>
          <a:p>
            <a:r>
              <a:rPr lang="en-US" b="1" dirty="0"/>
              <a:t>Data center output temperature</a:t>
            </a:r>
            <a:r>
              <a:rPr lang="en-US" dirty="0"/>
              <a:t>: 30°C  </a:t>
            </a:r>
          </a:p>
          <a:p>
            <a:r>
              <a:rPr lang="en-US" b="1" dirty="0"/>
              <a:t>Facility use temperature: 75</a:t>
            </a:r>
            <a:r>
              <a:rPr lang="en-US" dirty="0"/>
              <a:t>°C</a:t>
            </a:r>
          </a:p>
        </p:txBody>
      </p:sp>
      <p:sp>
        <p:nvSpPr>
          <p:cNvPr id="12" name="TextBox 11">
            <a:extLst>
              <a:ext uri="{FF2B5EF4-FFF2-40B4-BE49-F238E27FC236}">
                <a16:creationId xmlns:a16="http://schemas.microsoft.com/office/drawing/2014/main" id="{99C7584A-AF98-25C7-2715-A2E478548311}"/>
              </a:ext>
            </a:extLst>
          </p:cNvPr>
          <p:cNvSpPr txBox="1"/>
          <p:nvPr/>
        </p:nvSpPr>
        <p:spPr>
          <a:xfrm>
            <a:off x="5746752" y="1752516"/>
            <a:ext cx="3860800" cy="1200329"/>
          </a:xfrm>
          <a:prstGeom prst="rect">
            <a:avLst/>
          </a:prstGeom>
          <a:noFill/>
          <a:ln w="19050">
            <a:solidFill>
              <a:srgbClr val="215894"/>
            </a:solidFill>
          </a:ln>
        </p:spPr>
        <p:txBody>
          <a:bodyPr wrap="square" rtlCol="0">
            <a:spAutoFit/>
          </a:bodyPr>
          <a:lstStyle/>
          <a:p>
            <a:r>
              <a:rPr lang="en-US" i="1" dirty="0"/>
              <a:t>Financials</a:t>
            </a:r>
            <a:endParaRPr lang="en-US" b="1" dirty="0"/>
          </a:p>
          <a:p>
            <a:r>
              <a:rPr lang="en-US" b="1" dirty="0"/>
              <a:t>CAPEX: </a:t>
            </a:r>
            <a:r>
              <a:rPr lang="en-US" dirty="0"/>
              <a:t>[BLANK]</a:t>
            </a:r>
          </a:p>
          <a:p>
            <a:r>
              <a:rPr lang="en-US" b="1" dirty="0"/>
              <a:t>Payback period</a:t>
            </a:r>
            <a:r>
              <a:rPr lang="en-US" dirty="0"/>
              <a:t>: [BLANK]</a:t>
            </a:r>
          </a:p>
          <a:p>
            <a:r>
              <a:rPr lang="en-US" b="1" dirty="0"/>
              <a:t>Carbon tax: </a:t>
            </a:r>
            <a:r>
              <a:rPr lang="en-US" dirty="0"/>
              <a:t>0</a:t>
            </a:r>
            <a:endParaRPr lang="en-US" b="1" dirty="0"/>
          </a:p>
        </p:txBody>
      </p:sp>
      <p:sp>
        <p:nvSpPr>
          <p:cNvPr id="13" name="TextBox 12">
            <a:extLst>
              <a:ext uri="{FF2B5EF4-FFF2-40B4-BE49-F238E27FC236}">
                <a16:creationId xmlns:a16="http://schemas.microsoft.com/office/drawing/2014/main" id="{08582FC3-F403-CE72-51D0-CE170526F792}"/>
              </a:ext>
            </a:extLst>
          </p:cNvPr>
          <p:cNvSpPr txBox="1"/>
          <p:nvPr/>
        </p:nvSpPr>
        <p:spPr>
          <a:xfrm>
            <a:off x="1810420" y="4494096"/>
            <a:ext cx="7797132" cy="2031325"/>
          </a:xfrm>
          <a:prstGeom prst="rect">
            <a:avLst/>
          </a:prstGeom>
          <a:noFill/>
          <a:ln w="19050">
            <a:solidFill>
              <a:srgbClr val="0195C4"/>
            </a:solidFill>
          </a:ln>
        </p:spPr>
        <p:txBody>
          <a:bodyPr wrap="square" rtlCol="0">
            <a:spAutoFit/>
          </a:bodyPr>
          <a:lstStyle/>
          <a:p>
            <a:r>
              <a:rPr lang="en-US" i="1" dirty="0"/>
              <a:t>Key Characteristics</a:t>
            </a:r>
          </a:p>
          <a:p>
            <a:pPr marL="285750" indent="-285750">
              <a:buFont typeface="Arial" panose="020B0604020202020204" pitchFamily="34" charset="0"/>
              <a:buChar char="•"/>
            </a:pPr>
            <a:r>
              <a:rPr lang="en-US" dirty="0"/>
              <a:t>This extremely long distance (30 km) pushes the boundaries of what is typically considered for heat reuse.</a:t>
            </a:r>
          </a:p>
          <a:p>
            <a:pPr marL="285750" indent="-285750">
              <a:buFont typeface="Arial" panose="020B0604020202020204" pitchFamily="34" charset="0"/>
              <a:buChar char="•"/>
            </a:pPr>
            <a:r>
              <a:rPr lang="en-US" dirty="0"/>
              <a:t>The partnership with a highly sustainability-focused global brand aligns with with Microsoft's CSR goals.</a:t>
            </a:r>
          </a:p>
          <a:p>
            <a:pPr marL="285750" indent="-285750">
              <a:buFont typeface="Arial" panose="020B0604020202020204" pitchFamily="34" charset="0"/>
              <a:buChar char="•"/>
            </a:pPr>
            <a:r>
              <a:rPr lang="en-US" dirty="0"/>
              <a:t>Because Sweden already uses waste heat, biofuels, and electricity for their heat needs, this case assumes data center heat would not offset gas use.</a:t>
            </a:r>
          </a:p>
        </p:txBody>
      </p:sp>
      <p:sp>
        <p:nvSpPr>
          <p:cNvPr id="14" name="TextBox 13">
            <a:extLst>
              <a:ext uri="{FF2B5EF4-FFF2-40B4-BE49-F238E27FC236}">
                <a16:creationId xmlns:a16="http://schemas.microsoft.com/office/drawing/2014/main" id="{25849CED-8D54-1EFF-F15B-CE14928502AE}"/>
              </a:ext>
            </a:extLst>
          </p:cNvPr>
          <p:cNvSpPr txBox="1"/>
          <p:nvPr/>
        </p:nvSpPr>
        <p:spPr>
          <a:xfrm>
            <a:off x="1810420" y="3114357"/>
            <a:ext cx="7797132" cy="1200329"/>
          </a:xfrm>
          <a:prstGeom prst="rect">
            <a:avLst/>
          </a:prstGeom>
          <a:noFill/>
          <a:ln w="19050">
            <a:solidFill>
              <a:srgbClr val="6BC06E"/>
            </a:solidFill>
          </a:ln>
        </p:spPr>
        <p:txBody>
          <a:bodyPr wrap="square" rtlCol="0">
            <a:spAutoFit/>
          </a:bodyPr>
          <a:lstStyle/>
          <a:p>
            <a:r>
              <a:rPr lang="en-US" i="1" dirty="0"/>
              <a:t>Subsidies Available</a:t>
            </a:r>
          </a:p>
          <a:p>
            <a:pPr marL="285750" indent="-285750">
              <a:buFont typeface="Arial" panose="020B0604020202020204" pitchFamily="34" charset="0"/>
              <a:buChar char="•"/>
            </a:pPr>
            <a:r>
              <a:rPr lang="en-US" dirty="0"/>
              <a:t>CAPEX support is available from the </a:t>
            </a:r>
            <a:r>
              <a:rPr lang="en-US" b="1" dirty="0"/>
              <a:t>Swedish Energy Agency </a:t>
            </a:r>
            <a:r>
              <a:rPr lang="en-US" dirty="0"/>
              <a:t>and</a:t>
            </a:r>
            <a:r>
              <a:rPr lang="en-US" b="1" dirty="0"/>
              <a:t> EU programs</a:t>
            </a:r>
            <a:r>
              <a:rPr lang="en-US" dirty="0"/>
              <a:t>. Additionally, the local municipality of </a:t>
            </a:r>
            <a:r>
              <a:rPr lang="en-US" dirty="0" err="1"/>
              <a:t>Staffanstorp</a:t>
            </a:r>
            <a:r>
              <a:rPr lang="en-US" dirty="0"/>
              <a:t> offers free energy and climate advisory services to help navigate funding options.</a:t>
            </a:r>
          </a:p>
        </p:txBody>
      </p:sp>
      <p:pic>
        <p:nvPicPr>
          <p:cNvPr id="10242" name="Picture 2" descr="Sweden - solid black outline border map country Vector Image">
            <a:extLst>
              <a:ext uri="{FF2B5EF4-FFF2-40B4-BE49-F238E27FC236}">
                <a16:creationId xmlns:a16="http://schemas.microsoft.com/office/drawing/2014/main" id="{A88E49E2-D750-ECE7-A406-93AA604B55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559"/>
          <a:stretch>
            <a:fillRect/>
          </a:stretch>
        </p:blipFill>
        <p:spPr bwMode="auto">
          <a:xfrm>
            <a:off x="487569" y="618556"/>
            <a:ext cx="1102061" cy="1076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47508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5BBF659-1875-4A65-8BD7-29DB31B4530F}"/>
              </a:ext>
            </a:extLst>
          </p:cNvPr>
          <p:cNvSpPr/>
          <p:nvPr/>
        </p:nvSpPr>
        <p:spPr>
          <a:xfrm rot="10800000">
            <a:off x="157413" y="1582154"/>
            <a:ext cx="11656595" cy="369369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A7CA35F-BCF5-44BD-9B65-8F6A0912E8C5}"/>
              </a:ext>
            </a:extLst>
          </p:cNvPr>
          <p:cNvSpPr/>
          <p:nvPr/>
        </p:nvSpPr>
        <p:spPr>
          <a:xfrm rot="10800000">
            <a:off x="0" y="1582153"/>
            <a:ext cx="6158160" cy="3693692"/>
          </a:xfrm>
          <a:prstGeom prst="rect">
            <a:avLst/>
          </a:prstGeom>
          <a:solidFill>
            <a:srgbClr val="21589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ceiling with lights and beams of light&#10;&#10;AI-generated content may be incorrect.">
            <a:extLst>
              <a:ext uri="{FF2B5EF4-FFF2-40B4-BE49-F238E27FC236}">
                <a16:creationId xmlns:a16="http://schemas.microsoft.com/office/drawing/2014/main" id="{2EF8EB54-23AE-F9C3-3B4B-E83086B3825D}"/>
              </a:ext>
            </a:extLst>
          </p:cNvPr>
          <p:cNvPicPr>
            <a:picLocks noChangeAspect="1"/>
          </p:cNvPicPr>
          <p:nvPr/>
        </p:nvPicPr>
        <p:blipFill>
          <a:blip r:embed="rId2">
            <a:extLst>
              <a:ext uri="{28A0092B-C50C-407E-A947-70E740481C1C}">
                <a14:useLocalDpi xmlns:a14="http://schemas.microsoft.com/office/drawing/2010/main" val="0"/>
              </a:ext>
            </a:extLst>
          </a:blip>
          <a:srcRect l="1" r="40052"/>
          <a:stretch/>
        </p:blipFill>
        <p:spPr>
          <a:xfrm>
            <a:off x="0" y="0"/>
            <a:ext cx="6158161" cy="6861535"/>
          </a:xfrm>
          <a:prstGeom prst="rect">
            <a:avLst/>
          </a:prstGeom>
        </p:spPr>
      </p:pic>
      <p:sp>
        <p:nvSpPr>
          <p:cNvPr id="2" name="Title 1">
            <a:extLst>
              <a:ext uri="{FF2B5EF4-FFF2-40B4-BE49-F238E27FC236}">
                <a16:creationId xmlns:a16="http://schemas.microsoft.com/office/drawing/2014/main" id="{0F37D730-D1DB-4090-8C80-5372625EC185}"/>
              </a:ext>
            </a:extLst>
          </p:cNvPr>
          <p:cNvSpPr>
            <a:spLocks noGrp="1"/>
          </p:cNvSpPr>
          <p:nvPr>
            <p:ph type="ctrTitle"/>
          </p:nvPr>
        </p:nvSpPr>
        <p:spPr>
          <a:xfrm>
            <a:off x="6536152" y="2377109"/>
            <a:ext cx="4449681" cy="1229816"/>
          </a:xfrm>
        </p:spPr>
        <p:txBody>
          <a:bodyPr>
            <a:normAutofit/>
          </a:bodyPr>
          <a:lstStyle/>
          <a:p>
            <a:pPr algn="l"/>
            <a:r>
              <a:rPr lang="en-US" dirty="0">
                <a:solidFill>
                  <a:schemeClr val="bg1"/>
                </a:solidFill>
                <a:latin typeface="Ropa Sans" panose="00000500000000000000" pitchFamily="2" charset="0"/>
              </a:rPr>
              <a:t>Thank You</a:t>
            </a:r>
          </a:p>
        </p:txBody>
      </p:sp>
      <p:sp>
        <p:nvSpPr>
          <p:cNvPr id="3" name="Subtitle 2">
            <a:extLst>
              <a:ext uri="{FF2B5EF4-FFF2-40B4-BE49-F238E27FC236}">
                <a16:creationId xmlns:a16="http://schemas.microsoft.com/office/drawing/2014/main" id="{B57D4467-5F63-46EA-824B-E6AA81D60FE6}"/>
              </a:ext>
            </a:extLst>
          </p:cNvPr>
          <p:cNvSpPr>
            <a:spLocks noGrp="1"/>
          </p:cNvSpPr>
          <p:nvPr>
            <p:ph type="subTitle" idx="1"/>
          </p:nvPr>
        </p:nvSpPr>
        <p:spPr>
          <a:xfrm>
            <a:off x="6631906" y="3865983"/>
            <a:ext cx="4925094" cy="862133"/>
          </a:xfrm>
        </p:spPr>
        <p:txBody>
          <a:bodyPr>
            <a:normAutofit fontScale="70000" lnSpcReduction="20000"/>
          </a:bodyPr>
          <a:lstStyle/>
          <a:p>
            <a:pPr algn="l"/>
            <a:r>
              <a:rPr lang="en-US" sz="2900" i="1" dirty="0">
                <a:solidFill>
                  <a:schemeClr val="bg1"/>
                </a:solidFill>
                <a:latin typeface="Lato" panose="020F0502020204030203" pitchFamily="34" charset="0"/>
              </a:rPr>
              <a:t>Contact: </a:t>
            </a:r>
          </a:p>
          <a:p>
            <a:pPr algn="l"/>
            <a:r>
              <a:rPr lang="en-US" sz="2000" dirty="0">
                <a:solidFill>
                  <a:schemeClr val="bg1"/>
                </a:solidFill>
                <a:latin typeface="Lato" panose="020F0502020204030203" pitchFamily="34" charset="0"/>
              </a:rPr>
              <a:t>David Gardiner </a:t>
            </a:r>
            <a:r>
              <a:rPr lang="en-US" sz="2000" dirty="0">
                <a:solidFill>
                  <a:srgbClr val="00B0F0"/>
                </a:solidFill>
                <a:latin typeface="Lato" panose="020F0502020204030203" pitchFamily="34" charset="0"/>
              </a:rPr>
              <a:t>(david@dgardiner.com)</a:t>
            </a:r>
            <a:endParaRPr lang="en-US" sz="2000" dirty="0">
              <a:solidFill>
                <a:srgbClr val="00B0F0"/>
              </a:solidFill>
              <a:highlight>
                <a:srgbClr val="F4F4F5"/>
              </a:highlight>
              <a:latin typeface="Lato" panose="020F0502020204030203" pitchFamily="34" charset="0"/>
            </a:endParaRPr>
          </a:p>
          <a:p>
            <a:pPr algn="l"/>
            <a:r>
              <a:rPr lang="en-US" sz="2000" dirty="0">
                <a:solidFill>
                  <a:schemeClr val="bg1"/>
                </a:solidFill>
                <a:latin typeface="Lato" panose="020F0502020204030203" pitchFamily="34" charset="0"/>
              </a:rPr>
              <a:t>Petter Terenius </a:t>
            </a:r>
            <a:r>
              <a:rPr lang="en-US" sz="2000" dirty="0">
                <a:solidFill>
                  <a:srgbClr val="0AB6EB"/>
                </a:solidFill>
                <a:latin typeface="Lato" panose="020F0502020204030203" pitchFamily="34" charset="0"/>
              </a:rPr>
              <a:t>(</a:t>
            </a:r>
            <a:r>
              <a:rPr lang="en-US" sz="2000" dirty="0">
                <a:solidFill>
                  <a:srgbClr val="00B0F0"/>
                </a:solidFill>
                <a:latin typeface="Lato" panose="020F0502020204030203" pitchFamily="34" charset="0"/>
              </a:rPr>
              <a:t>petterterenius@gmail.com)</a:t>
            </a:r>
          </a:p>
          <a:p>
            <a:pPr algn="l"/>
            <a:endParaRPr lang="en-US" sz="2000" dirty="0">
              <a:solidFill>
                <a:srgbClr val="00B0F0"/>
              </a:solidFill>
              <a:latin typeface="Lato" panose="020F0502020204030203" pitchFamily="34" charset="0"/>
            </a:endParaRPr>
          </a:p>
        </p:txBody>
      </p:sp>
      <p:sp>
        <p:nvSpPr>
          <p:cNvPr id="9" name="Rectangle 8">
            <a:extLst>
              <a:ext uri="{FF2B5EF4-FFF2-40B4-BE49-F238E27FC236}">
                <a16:creationId xmlns:a16="http://schemas.microsoft.com/office/drawing/2014/main" id="{068FECB4-3B0A-43F8-95B8-EB5081FBE958}"/>
              </a:ext>
            </a:extLst>
          </p:cNvPr>
          <p:cNvSpPr/>
          <p:nvPr/>
        </p:nvSpPr>
        <p:spPr>
          <a:xfrm>
            <a:off x="377992"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860C6FBA-7BD5-474E-9190-0878A21EAC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3" name="Footer Placeholder 12">
            <a:extLst>
              <a:ext uri="{FF2B5EF4-FFF2-40B4-BE49-F238E27FC236}">
                <a16:creationId xmlns:a16="http://schemas.microsoft.com/office/drawing/2014/main" id="{4B4A66BF-88DF-8C35-3E7B-E8887BBF7799}"/>
              </a:ext>
            </a:extLst>
          </p:cNvPr>
          <p:cNvSpPr>
            <a:spLocks noGrp="1"/>
          </p:cNvSpPr>
          <p:nvPr>
            <p:ph type="ftr" sz="quarter" idx="11"/>
          </p:nvPr>
        </p:nvSpPr>
        <p:spPr/>
        <p:txBody>
          <a:bodyPr/>
          <a:lstStyle/>
          <a:p>
            <a:r>
              <a:rPr lang="en-US"/>
              <a:t>1</a:t>
            </a:r>
          </a:p>
        </p:txBody>
      </p:sp>
      <p:sp>
        <p:nvSpPr>
          <p:cNvPr id="14" name="Slide Number Placeholder 13">
            <a:extLst>
              <a:ext uri="{FF2B5EF4-FFF2-40B4-BE49-F238E27FC236}">
                <a16:creationId xmlns:a16="http://schemas.microsoft.com/office/drawing/2014/main" id="{BE3B4278-FEB0-C6C4-A173-3F7AEE238B56}"/>
              </a:ext>
            </a:extLst>
          </p:cNvPr>
          <p:cNvSpPr>
            <a:spLocks noGrp="1"/>
          </p:cNvSpPr>
          <p:nvPr>
            <p:ph type="sldNum" sz="quarter" idx="12"/>
          </p:nvPr>
        </p:nvSpPr>
        <p:spPr/>
        <p:txBody>
          <a:bodyPr/>
          <a:lstStyle/>
          <a:p>
            <a:fld id="{86EEEAE5-BFAF-4EC4-B135-6F1153BBAEA1}" type="slidenum">
              <a:rPr lang="en-US" smtClean="0"/>
              <a:t>21</a:t>
            </a:fld>
            <a:endParaRPr lang="en-US"/>
          </a:p>
        </p:txBody>
      </p:sp>
    </p:spTree>
    <p:extLst>
      <p:ext uri="{BB962C8B-B14F-4D97-AF65-F5344CB8AC3E}">
        <p14:creationId xmlns:p14="http://schemas.microsoft.com/office/powerpoint/2010/main" val="1726036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4C526E-2749-3DAA-026B-C39B4136AB3D}"/>
            </a:ext>
          </a:extLst>
        </p:cNvPr>
        <p:cNvGrpSpPr/>
        <p:nvPr/>
      </p:nvGrpSpPr>
      <p:grpSpPr>
        <a:xfrm>
          <a:off x="0" y="0"/>
          <a:ext cx="0" cy="0"/>
          <a:chOff x="0" y="0"/>
          <a:chExt cx="0" cy="0"/>
        </a:xfrm>
      </p:grpSpPr>
      <p:pic>
        <p:nvPicPr>
          <p:cNvPr id="3" name="Picture 2" descr="A screen shot of a computer screen&#10;&#10;AI-generated content may be incorrect.">
            <a:extLst>
              <a:ext uri="{FF2B5EF4-FFF2-40B4-BE49-F238E27FC236}">
                <a16:creationId xmlns:a16="http://schemas.microsoft.com/office/drawing/2014/main" id="{C31DAC62-BCE1-DDCA-6C0A-EB05F50CE1DA}"/>
              </a:ext>
            </a:extLst>
          </p:cNvPr>
          <p:cNvPicPr>
            <a:picLocks noChangeAspect="1"/>
          </p:cNvPicPr>
          <p:nvPr/>
        </p:nvPicPr>
        <p:blipFill>
          <a:blip r:embed="rId3">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8" name="Rectangle 17">
            <a:extLst>
              <a:ext uri="{FF2B5EF4-FFF2-40B4-BE49-F238E27FC236}">
                <a16:creationId xmlns:a16="http://schemas.microsoft.com/office/drawing/2014/main" id="{ACCD5401-EDE4-4C3D-B312-40B68CFFC4AE}"/>
              </a:ext>
            </a:extLst>
          </p:cNvPr>
          <p:cNvSpPr/>
          <p:nvPr/>
        </p:nvSpPr>
        <p:spPr>
          <a:xfrm>
            <a:off x="404687" y="0"/>
            <a:ext cx="1624263" cy="2971800"/>
          </a:xfrm>
          <a:prstGeom prst="rect">
            <a:avLst/>
          </a:prstGeom>
          <a:solidFill>
            <a:srgbClr val="696D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1BC2BFAE-C5CC-965A-2045-74512392E9D8}"/>
              </a:ext>
            </a:extLst>
          </p:cNvPr>
          <p:cNvSpPr>
            <a:spLocks noGrp="1"/>
          </p:cNvSpPr>
          <p:nvPr>
            <p:ph type="ctrTitle"/>
          </p:nvPr>
        </p:nvSpPr>
        <p:spPr>
          <a:xfrm>
            <a:off x="2557463" y="2229448"/>
            <a:ext cx="7736682" cy="852613"/>
          </a:xfrm>
        </p:spPr>
        <p:txBody>
          <a:bodyPr anchor="t">
            <a:normAutofit fontScale="90000"/>
          </a:bodyPr>
          <a:lstStyle/>
          <a:p>
            <a:pPr algn="l"/>
            <a:r>
              <a:rPr lang="en-US" dirty="0">
                <a:solidFill>
                  <a:srgbClr val="393939"/>
                </a:solidFill>
                <a:latin typeface="Ropa Sans" panose="00000500000000000000" pitchFamily="2" charset="0"/>
              </a:rPr>
              <a:t>Introduction</a:t>
            </a:r>
          </a:p>
        </p:txBody>
      </p:sp>
      <p:sp>
        <p:nvSpPr>
          <p:cNvPr id="17" name="Subtitle 2">
            <a:extLst>
              <a:ext uri="{FF2B5EF4-FFF2-40B4-BE49-F238E27FC236}">
                <a16:creationId xmlns:a16="http://schemas.microsoft.com/office/drawing/2014/main" id="{A84485DC-C095-06F3-4243-833CD50B6DB2}"/>
              </a:ext>
            </a:extLst>
          </p:cNvPr>
          <p:cNvSpPr>
            <a:spLocks noGrp="1"/>
          </p:cNvSpPr>
          <p:nvPr>
            <p:ph type="subTitle" idx="1"/>
          </p:nvPr>
        </p:nvSpPr>
        <p:spPr>
          <a:xfrm>
            <a:off x="2340643" y="3179262"/>
            <a:ext cx="8313274" cy="2807409"/>
          </a:xfrm>
        </p:spPr>
        <p:txBody>
          <a:bodyPr>
            <a:noAutofit/>
          </a:bodyPr>
          <a:lstStyle/>
          <a:p>
            <a:pPr marL="228600" indent="-228600" algn="l">
              <a:buFont typeface="Arial" panose="020B0604020202020204" pitchFamily="34" charset="0"/>
              <a:buChar char="•"/>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This analysis explores the business case for Microsoft to capture waste heat from its data centers and supply it to facilities in the Food and Beverage (F&amp;B) sector.</a:t>
            </a:r>
          </a:p>
          <a:p>
            <a:pPr marL="228600" indent="-228600" algn="l">
              <a:buFont typeface="Arial" panose="020B0604020202020204" pitchFamily="34" charset="0"/>
              <a:buChar char="•"/>
              <a:defRPr/>
            </a:pPr>
            <a:r>
              <a:rPr lang="en-US" sz="1800" dirty="0"/>
              <a:t>The report lays out five hypothetical but realistic use cases from across Europe, using actual Microsoft data centers and potential industrial off-takers.</a:t>
            </a:r>
          </a:p>
          <a:p>
            <a:pPr marL="228600" indent="-228600" algn="l">
              <a:buFont typeface="Arial" panose="020B0604020202020204" pitchFamily="34" charset="0"/>
              <a:buChar char="•"/>
              <a:defRPr/>
            </a:pPr>
            <a:r>
              <a:rPr lang="en-US" sz="1800" dirty="0"/>
              <a:t>These diverse cases show how heat reuse might work and serve as templates for future projects. They should not be treated as real business plans, but they demonstrate that reusing heat from Microsoft’s data centers in Europe for low-temperature industrial processes is a real and substantial opportunity.</a:t>
            </a:r>
          </a:p>
          <a:p>
            <a:pPr marL="228600" indent="-228600" algn="l">
              <a:buFont typeface="Arial" panose="020B0604020202020204" pitchFamily="34" charset="0"/>
              <a:buChar char="•"/>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indent="-228600" algn="l">
              <a:buFont typeface="Arial" panose="020B0604020202020204" pitchFamily="34" charset="0"/>
              <a:buChar char="•"/>
              <a:defRPr/>
            </a:pPr>
            <a:endParaRPr lang="en-US" sz="1100" dirty="0">
              <a:solidFill>
                <a:srgbClr val="393939"/>
              </a:solidFill>
              <a:latin typeface="Lato" panose="020F0502020204030203" pitchFamily="34" charset="0"/>
            </a:endParaRPr>
          </a:p>
          <a:p>
            <a:pPr algn="l">
              <a:lnSpc>
                <a:spcPct val="150000"/>
              </a:lnSpc>
            </a:pPr>
            <a:endParaRPr lang="en-US" sz="1100" dirty="0">
              <a:solidFill>
                <a:srgbClr val="393939"/>
              </a:solidFill>
              <a:latin typeface="Lato" panose="020F0502020204030203" pitchFamily="34" charset="0"/>
            </a:endParaRPr>
          </a:p>
        </p:txBody>
      </p:sp>
      <p:sp>
        <p:nvSpPr>
          <p:cNvPr id="19" name="Rectangle 18">
            <a:extLst>
              <a:ext uri="{FF2B5EF4-FFF2-40B4-BE49-F238E27FC236}">
                <a16:creationId xmlns:a16="http://schemas.microsoft.com/office/drawing/2014/main" id="{38F8AE6D-8C4C-7303-6F7F-F45D28A4C45C}"/>
              </a:ext>
            </a:extLst>
          </p:cNvPr>
          <p:cNvSpPr/>
          <p:nvPr/>
        </p:nvSpPr>
        <p:spPr>
          <a:xfrm>
            <a:off x="404686" y="366386"/>
            <a:ext cx="1624263" cy="1327804"/>
          </a:xfrm>
          <a:prstGeom prst="rect">
            <a:avLst/>
          </a:prstGeom>
          <a:solidFill>
            <a:srgbClr val="696D7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0DD80154-AA43-4C9A-1740-F1C53FCF34E7}"/>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800" spc="300" dirty="0">
                <a:solidFill>
                  <a:schemeClr val="bg1"/>
                </a:solidFill>
                <a:latin typeface="Ropa Sans" panose="00000500000000000000" pitchFamily="2" charset="0"/>
              </a:rPr>
              <a:t>01</a:t>
            </a:r>
          </a:p>
        </p:txBody>
      </p:sp>
      <p:pic>
        <p:nvPicPr>
          <p:cNvPr id="11" name="Picture 10">
            <a:extLst>
              <a:ext uri="{FF2B5EF4-FFF2-40B4-BE49-F238E27FC236}">
                <a16:creationId xmlns:a16="http://schemas.microsoft.com/office/drawing/2014/main" id="{5DCB0E3F-0734-2ECD-95C0-EE85E94B88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3" name="Slide Number Placeholder 12">
            <a:extLst>
              <a:ext uri="{FF2B5EF4-FFF2-40B4-BE49-F238E27FC236}">
                <a16:creationId xmlns:a16="http://schemas.microsoft.com/office/drawing/2014/main" id="{8C1348B5-1226-045F-FE67-F528B954067D}"/>
              </a:ext>
            </a:extLst>
          </p:cNvPr>
          <p:cNvSpPr>
            <a:spLocks noGrp="1"/>
          </p:cNvSpPr>
          <p:nvPr>
            <p:ph type="sldNum" sz="quarter" idx="12"/>
          </p:nvPr>
        </p:nvSpPr>
        <p:spPr/>
        <p:txBody>
          <a:bodyPr/>
          <a:lstStyle/>
          <a:p>
            <a:fld id="{86EEEAE5-BFAF-4EC4-B135-6F1153BBAEA1}" type="slidenum">
              <a:rPr lang="en-US" smtClean="0"/>
              <a:t>3</a:t>
            </a:fld>
            <a:endParaRPr lang="en-US"/>
          </a:p>
        </p:txBody>
      </p:sp>
    </p:spTree>
    <p:extLst>
      <p:ext uri="{BB962C8B-B14F-4D97-AF65-F5344CB8AC3E}">
        <p14:creationId xmlns:p14="http://schemas.microsoft.com/office/powerpoint/2010/main" val="410351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B46D00-B5CD-B774-AA1B-F87441395473}"/>
            </a:ext>
          </a:extLst>
        </p:cNvPr>
        <p:cNvGrpSpPr/>
        <p:nvPr/>
      </p:nvGrpSpPr>
      <p:grpSpPr>
        <a:xfrm>
          <a:off x="0" y="0"/>
          <a:ext cx="0" cy="0"/>
          <a:chOff x="0" y="0"/>
          <a:chExt cx="0" cy="0"/>
        </a:xfrm>
      </p:grpSpPr>
      <p:pic>
        <p:nvPicPr>
          <p:cNvPr id="2" name="Picture 1" descr="A screen shot of a computer screen&#10;&#10;AI-generated content may be incorrect.">
            <a:extLst>
              <a:ext uri="{FF2B5EF4-FFF2-40B4-BE49-F238E27FC236}">
                <a16:creationId xmlns:a16="http://schemas.microsoft.com/office/drawing/2014/main" id="{C1B8FA1F-BBEE-86AB-9613-DC22C5A51606}"/>
              </a:ext>
            </a:extLst>
          </p:cNvPr>
          <p:cNvPicPr>
            <a:picLocks noChangeAspect="1"/>
          </p:cNvPicPr>
          <p:nvPr/>
        </p:nvPicPr>
        <p:blipFill>
          <a:blip r:embed="rId2">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8" name="Rectangle 17">
            <a:extLst>
              <a:ext uri="{FF2B5EF4-FFF2-40B4-BE49-F238E27FC236}">
                <a16:creationId xmlns:a16="http://schemas.microsoft.com/office/drawing/2014/main" id="{1B1AD00F-0C36-A771-C4D3-BF06E401E442}"/>
              </a:ext>
            </a:extLst>
          </p:cNvPr>
          <p:cNvSpPr/>
          <p:nvPr/>
        </p:nvSpPr>
        <p:spPr>
          <a:xfrm>
            <a:off x="404687" y="0"/>
            <a:ext cx="1624263" cy="2971800"/>
          </a:xfrm>
          <a:prstGeom prst="rect">
            <a:avLst/>
          </a:prstGeom>
          <a:solidFill>
            <a:srgbClr val="0AB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524918CB-9B53-58F6-1FF6-DC87F75AB182}"/>
              </a:ext>
            </a:extLst>
          </p:cNvPr>
          <p:cNvSpPr>
            <a:spLocks noGrp="1"/>
          </p:cNvSpPr>
          <p:nvPr>
            <p:ph type="ctrTitle"/>
          </p:nvPr>
        </p:nvSpPr>
        <p:spPr>
          <a:xfrm>
            <a:off x="2557463" y="2229448"/>
            <a:ext cx="7736682" cy="3267112"/>
          </a:xfrm>
        </p:spPr>
        <p:txBody>
          <a:bodyPr anchor="ctr">
            <a:normAutofit/>
          </a:bodyPr>
          <a:lstStyle/>
          <a:p>
            <a:r>
              <a:rPr lang="en-US" dirty="0">
                <a:solidFill>
                  <a:srgbClr val="393939"/>
                </a:solidFill>
                <a:latin typeface="Ropa Sans" panose="00000500000000000000" pitchFamily="2" charset="0"/>
              </a:rPr>
              <a:t>Key Takeaways</a:t>
            </a:r>
          </a:p>
        </p:txBody>
      </p:sp>
      <p:sp>
        <p:nvSpPr>
          <p:cNvPr id="19" name="Rectangle 18">
            <a:extLst>
              <a:ext uri="{FF2B5EF4-FFF2-40B4-BE49-F238E27FC236}">
                <a16:creationId xmlns:a16="http://schemas.microsoft.com/office/drawing/2014/main" id="{4D1825E1-BABB-C683-AD31-FDA78615F775}"/>
              </a:ext>
            </a:extLst>
          </p:cNvPr>
          <p:cNvSpPr/>
          <p:nvPr/>
        </p:nvSpPr>
        <p:spPr>
          <a:xfrm>
            <a:off x="404686" y="366386"/>
            <a:ext cx="1624263" cy="1327804"/>
          </a:xfrm>
          <a:prstGeom prst="rect">
            <a:avLst/>
          </a:prstGeom>
          <a:solidFill>
            <a:srgbClr val="0AB6EB">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83DEBA42-F519-EA06-4347-310AC59BBC7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800" spc="300" dirty="0">
                <a:solidFill>
                  <a:schemeClr val="bg1"/>
                </a:solidFill>
                <a:latin typeface="Ropa Sans" panose="00000500000000000000" pitchFamily="2" charset="0"/>
              </a:rPr>
              <a:t>02</a:t>
            </a:r>
          </a:p>
        </p:txBody>
      </p:sp>
      <p:pic>
        <p:nvPicPr>
          <p:cNvPr id="8" name="Picture 7">
            <a:extLst>
              <a:ext uri="{FF2B5EF4-FFF2-40B4-BE49-F238E27FC236}">
                <a16:creationId xmlns:a16="http://schemas.microsoft.com/office/drawing/2014/main" id="{2A388D1F-6729-0190-39BA-144ACBF89A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10" name="Slide Number Placeholder 9">
            <a:extLst>
              <a:ext uri="{FF2B5EF4-FFF2-40B4-BE49-F238E27FC236}">
                <a16:creationId xmlns:a16="http://schemas.microsoft.com/office/drawing/2014/main" id="{1CF1038A-3C1F-1CCF-22B1-5B1FCA412F84}"/>
              </a:ext>
            </a:extLst>
          </p:cNvPr>
          <p:cNvSpPr>
            <a:spLocks noGrp="1"/>
          </p:cNvSpPr>
          <p:nvPr>
            <p:ph type="sldNum" sz="quarter" idx="12"/>
          </p:nvPr>
        </p:nvSpPr>
        <p:spPr/>
        <p:txBody>
          <a:bodyPr/>
          <a:lstStyle/>
          <a:p>
            <a:fld id="{86EEEAE5-BFAF-4EC4-B135-6F1153BBAEA1}" type="slidenum">
              <a:rPr lang="en-US" smtClean="0"/>
              <a:t>4</a:t>
            </a:fld>
            <a:endParaRPr lang="en-US"/>
          </a:p>
        </p:txBody>
      </p:sp>
    </p:spTree>
    <p:extLst>
      <p:ext uri="{BB962C8B-B14F-4D97-AF65-F5344CB8AC3E}">
        <p14:creationId xmlns:p14="http://schemas.microsoft.com/office/powerpoint/2010/main" val="202720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4B0C99-D6BE-F8F5-EEDB-178D57400480}"/>
            </a:ext>
          </a:extLst>
        </p:cNvPr>
        <p:cNvGrpSpPr/>
        <p:nvPr/>
      </p:nvGrpSpPr>
      <p:grpSpPr>
        <a:xfrm>
          <a:off x="0" y="0"/>
          <a:ext cx="0" cy="0"/>
          <a:chOff x="0" y="0"/>
          <a:chExt cx="0" cy="0"/>
        </a:xfrm>
      </p:grpSpPr>
      <p:sp>
        <p:nvSpPr>
          <p:cNvPr id="17" name="Subtitle 2">
            <a:extLst>
              <a:ext uri="{FF2B5EF4-FFF2-40B4-BE49-F238E27FC236}">
                <a16:creationId xmlns:a16="http://schemas.microsoft.com/office/drawing/2014/main" id="{B28906DD-08C7-7891-6155-BD99C5FEFCC4}"/>
              </a:ext>
            </a:extLst>
          </p:cNvPr>
          <p:cNvSpPr>
            <a:spLocks noGrp="1"/>
          </p:cNvSpPr>
          <p:nvPr>
            <p:ph type="subTitle" idx="1"/>
          </p:nvPr>
        </p:nvSpPr>
        <p:spPr>
          <a:xfrm>
            <a:off x="3733477" y="2165141"/>
            <a:ext cx="7620323" cy="2421355"/>
          </a:xfrm>
          <a:solidFill>
            <a:schemeClr val="bg1"/>
          </a:solidFill>
        </p:spPr>
        <p:txBody>
          <a:bodyPr>
            <a:noAutofit/>
          </a:bodyPr>
          <a:lstStyle/>
          <a:p>
            <a:pPr marL="342900" indent="-342900" algn="l">
              <a:buFont typeface="Arial" panose="020B0604020202020204" pitchFamily="34" charset="0"/>
              <a:buChar char="•"/>
            </a:pPr>
            <a:r>
              <a:rPr lang="en-US" sz="2000" dirty="0">
                <a:latin typeface="Ropa Sans" panose="00000500000000000000" pitchFamily="2" charset="0"/>
              </a:rPr>
              <a:t>Most large F&amp;B manufacturing sites have </a:t>
            </a:r>
            <a:r>
              <a:rPr lang="en-US" sz="2000" b="1" dirty="0">
                <a:latin typeface="Ropa Sans" panose="00000500000000000000" pitchFamily="2" charset="0"/>
              </a:rPr>
              <a:t>thermal energy needs around or below 8-10 MW</a:t>
            </a:r>
            <a:r>
              <a:rPr lang="en-US" sz="2000" dirty="0">
                <a:latin typeface="Ropa Sans" panose="00000500000000000000" pitchFamily="2" charset="0"/>
              </a:rPr>
              <a:t>.</a:t>
            </a:r>
          </a:p>
          <a:p>
            <a:pPr marL="342900" indent="-342900" algn="l">
              <a:buFont typeface="Arial" panose="020B0604020202020204" pitchFamily="34" charset="0"/>
              <a:buChar char="•"/>
            </a:pPr>
            <a:r>
              <a:rPr lang="en-US" sz="2000" b="1" dirty="0">
                <a:latin typeface="Ropa Sans" panose="00000500000000000000" pitchFamily="2" charset="0"/>
              </a:rPr>
              <a:t>CAPEX for heat reuse projects is ~€9M</a:t>
            </a:r>
            <a:r>
              <a:rPr lang="en-US" sz="2000" dirty="0">
                <a:latin typeface="Ropa Sans" panose="00000500000000000000" pitchFamily="2" charset="0"/>
              </a:rPr>
              <a:t>, primarily driven by heat pump costs. Situations requiring only one heat pump would see reduced CAPEX costs.</a:t>
            </a:r>
          </a:p>
          <a:p>
            <a:pPr marL="342900" indent="-342900" algn="l">
              <a:buFont typeface="Arial" panose="020B0604020202020204" pitchFamily="34" charset="0"/>
              <a:buChar char="•"/>
            </a:pPr>
            <a:r>
              <a:rPr lang="en-US" sz="2000" b="1" dirty="0">
                <a:latin typeface="Ropa Sans" panose="00000500000000000000" pitchFamily="2" charset="0"/>
              </a:rPr>
              <a:t>Piping and trenching is affordable </a:t>
            </a:r>
            <a:r>
              <a:rPr lang="en-US" sz="2000" dirty="0">
                <a:latin typeface="Ropa Sans" panose="00000500000000000000" pitchFamily="2" charset="0"/>
              </a:rPr>
              <a:t>and can deliver heat long distances (even 30 km) with manageable heat losses. </a:t>
            </a:r>
          </a:p>
        </p:txBody>
      </p:sp>
      <p:sp>
        <p:nvSpPr>
          <p:cNvPr id="5" name="Rectangle 4">
            <a:extLst>
              <a:ext uri="{FF2B5EF4-FFF2-40B4-BE49-F238E27FC236}">
                <a16:creationId xmlns:a16="http://schemas.microsoft.com/office/drawing/2014/main" id="{29C9AC52-9E9F-5367-E13F-9E53A4DF600F}"/>
              </a:ext>
            </a:extLst>
          </p:cNvPr>
          <p:cNvSpPr/>
          <p:nvPr/>
        </p:nvSpPr>
        <p:spPr>
          <a:xfrm>
            <a:off x="377992"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descr="A close-up of a server&#10;&#10;AI-generated content may be incorrect.">
            <a:extLst>
              <a:ext uri="{FF2B5EF4-FFF2-40B4-BE49-F238E27FC236}">
                <a16:creationId xmlns:a16="http://schemas.microsoft.com/office/drawing/2014/main" id="{5F473BBF-0E96-8A12-9F14-EFC241C73CE8}"/>
              </a:ext>
            </a:extLst>
          </p:cNvPr>
          <p:cNvPicPr>
            <a:picLocks noChangeAspect="1"/>
          </p:cNvPicPr>
          <p:nvPr/>
        </p:nvPicPr>
        <p:blipFill>
          <a:blip r:embed="rId2">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15" name="Rectangle 14">
            <a:extLst>
              <a:ext uri="{FF2B5EF4-FFF2-40B4-BE49-F238E27FC236}">
                <a16:creationId xmlns:a16="http://schemas.microsoft.com/office/drawing/2014/main" id="{18618B40-8027-DBB6-2C1A-A2D8848DD771}"/>
              </a:ext>
            </a:extLst>
          </p:cNvPr>
          <p:cNvSpPr/>
          <p:nvPr/>
        </p:nvSpPr>
        <p:spPr>
          <a:xfrm>
            <a:off x="-3403"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2815F68-300C-851B-3D65-156D6CF64BB3}"/>
              </a:ext>
            </a:extLst>
          </p:cNvPr>
          <p:cNvSpPr/>
          <p:nvPr/>
        </p:nvSpPr>
        <p:spPr>
          <a:xfrm>
            <a:off x="530392" y="5313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BD32FA95-E250-F84E-9A1C-6DD8F21B20C6}"/>
              </a:ext>
            </a:extLst>
          </p:cNvPr>
          <p:cNvSpPr/>
          <p:nvPr/>
        </p:nvSpPr>
        <p:spPr>
          <a:xfrm>
            <a:off x="10335395" y="406567"/>
            <a:ext cx="1854994" cy="249655"/>
          </a:xfrm>
          <a:prstGeom prst="rect">
            <a:avLst/>
          </a:prstGeom>
          <a:solidFill>
            <a:srgbClr val="0AB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latin typeface="Ropa Sans" panose="00000500000000000000" pitchFamily="2" charset="0"/>
              </a:rPr>
              <a:t>Key Takeaways</a:t>
            </a:r>
            <a:endParaRPr lang="en-US" dirty="0"/>
          </a:p>
        </p:txBody>
      </p:sp>
      <p:pic>
        <p:nvPicPr>
          <p:cNvPr id="19" name="Picture 18">
            <a:extLst>
              <a:ext uri="{FF2B5EF4-FFF2-40B4-BE49-F238E27FC236}">
                <a16:creationId xmlns:a16="http://schemas.microsoft.com/office/drawing/2014/main" id="{B7F327BA-7D9D-9B03-EA2F-162FAAC305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21" name="Slide Number Placeholder 20">
            <a:extLst>
              <a:ext uri="{FF2B5EF4-FFF2-40B4-BE49-F238E27FC236}">
                <a16:creationId xmlns:a16="http://schemas.microsoft.com/office/drawing/2014/main" id="{57BECD50-0FE1-A816-A363-1A4ACF7C35F9}"/>
              </a:ext>
            </a:extLst>
          </p:cNvPr>
          <p:cNvSpPr>
            <a:spLocks noGrp="1"/>
          </p:cNvSpPr>
          <p:nvPr>
            <p:ph type="sldNum" sz="quarter" idx="12"/>
          </p:nvPr>
        </p:nvSpPr>
        <p:spPr/>
        <p:txBody>
          <a:bodyPr/>
          <a:lstStyle/>
          <a:p>
            <a:fld id="{86EEEAE5-BFAF-4EC4-B135-6F1153BBAEA1}" type="slidenum">
              <a:rPr lang="en-US" smtClean="0"/>
              <a:t>5</a:t>
            </a:fld>
            <a:endParaRPr lang="en-US"/>
          </a:p>
        </p:txBody>
      </p:sp>
      <p:sp>
        <p:nvSpPr>
          <p:cNvPr id="3" name="Subtitle 2">
            <a:extLst>
              <a:ext uri="{FF2B5EF4-FFF2-40B4-BE49-F238E27FC236}">
                <a16:creationId xmlns:a16="http://schemas.microsoft.com/office/drawing/2014/main" id="{5276F88C-E567-646B-E1BA-94D8008C96B6}"/>
              </a:ext>
            </a:extLst>
          </p:cNvPr>
          <p:cNvSpPr txBox="1">
            <a:spLocks/>
          </p:cNvSpPr>
          <p:nvPr/>
        </p:nvSpPr>
        <p:spPr>
          <a:xfrm>
            <a:off x="3468720" y="1125693"/>
            <a:ext cx="7794172"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0AB6EB"/>
                </a:solidFill>
                <a:latin typeface="Ropa Sans" panose="00000500000000000000" pitchFamily="2" charset="0"/>
              </a:rPr>
              <a:t>Key Takeaways</a:t>
            </a:r>
          </a:p>
        </p:txBody>
      </p:sp>
    </p:spTree>
    <p:extLst>
      <p:ext uri="{BB962C8B-B14F-4D97-AF65-F5344CB8AC3E}">
        <p14:creationId xmlns:p14="http://schemas.microsoft.com/office/powerpoint/2010/main" val="12619574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623F70-4777-7929-92A4-D75250287B91}"/>
            </a:ext>
          </a:extLst>
        </p:cNvPr>
        <p:cNvGrpSpPr/>
        <p:nvPr/>
      </p:nvGrpSpPr>
      <p:grpSpPr>
        <a:xfrm>
          <a:off x="0" y="0"/>
          <a:ext cx="0" cy="0"/>
          <a:chOff x="0" y="0"/>
          <a:chExt cx="0" cy="0"/>
        </a:xfrm>
      </p:grpSpPr>
      <p:sp>
        <p:nvSpPr>
          <p:cNvPr id="17" name="Subtitle 2">
            <a:extLst>
              <a:ext uri="{FF2B5EF4-FFF2-40B4-BE49-F238E27FC236}">
                <a16:creationId xmlns:a16="http://schemas.microsoft.com/office/drawing/2014/main" id="{88592E43-85C4-403D-9CB4-735EBD3902E5}"/>
              </a:ext>
            </a:extLst>
          </p:cNvPr>
          <p:cNvSpPr>
            <a:spLocks noGrp="1"/>
          </p:cNvSpPr>
          <p:nvPr>
            <p:ph type="subTitle" idx="1"/>
          </p:nvPr>
        </p:nvSpPr>
        <p:spPr>
          <a:xfrm>
            <a:off x="3631406" y="1970755"/>
            <a:ext cx="7722394" cy="3001295"/>
          </a:xfrm>
          <a:solidFill>
            <a:schemeClr val="bg1"/>
          </a:solidFill>
        </p:spPr>
        <p:txBody>
          <a:bodyPr>
            <a:noAutofit/>
          </a:bodyPr>
          <a:lstStyle/>
          <a:p>
            <a:pPr marL="342900" indent="-342900" algn="l">
              <a:buFont typeface="Arial" panose="020B0604020202020204" pitchFamily="34" charset="0"/>
              <a:buChar char="•"/>
            </a:pPr>
            <a:r>
              <a:rPr lang="en-US" sz="2000" dirty="0">
                <a:latin typeface="Ropa Sans" panose="00000500000000000000" pitchFamily="2" charset="0"/>
              </a:rPr>
              <a:t>Depending on the local energy costs, carbon taxes, and subsidies, </a:t>
            </a:r>
            <a:r>
              <a:rPr lang="en-US" sz="2000" b="1" dirty="0">
                <a:latin typeface="Ropa Sans" panose="00000500000000000000" pitchFamily="2" charset="0"/>
              </a:rPr>
              <a:t>payback periods for heat reuse projects can reach as low as two to five years.</a:t>
            </a:r>
            <a:endParaRPr lang="en-US" b="1" dirty="0">
              <a:latin typeface="Ropa Sans" panose="00000500000000000000" pitchFamily="2" charset="0"/>
            </a:endParaRPr>
          </a:p>
          <a:p>
            <a:pPr marL="342900" indent="-342900" algn="l">
              <a:buFont typeface="Arial" panose="020B0604020202020204" pitchFamily="34" charset="0"/>
              <a:buChar char="•"/>
            </a:pPr>
            <a:r>
              <a:rPr lang="en-US" sz="2000" b="1" dirty="0">
                <a:latin typeface="Ropa Sans" panose="00000500000000000000" pitchFamily="2" charset="0"/>
              </a:rPr>
              <a:t>Feasibility of projects will depend on details of off-taker facilities</a:t>
            </a:r>
            <a:r>
              <a:rPr lang="en-US" sz="2000" dirty="0">
                <a:latin typeface="Ropa Sans" panose="00000500000000000000" pitchFamily="2" charset="0"/>
              </a:rPr>
              <a:t>, including existing infrastructure (i.e. heat pumps) and specific thermal energy demands.</a:t>
            </a:r>
          </a:p>
          <a:p>
            <a:pPr marL="800100" lvl="1" indent="-342900" algn="l">
              <a:buFont typeface="Arial" panose="020B0604020202020204" pitchFamily="34" charset="0"/>
              <a:buChar char="•"/>
            </a:pPr>
            <a:r>
              <a:rPr lang="en-US" sz="1800" dirty="0">
                <a:latin typeface="Ropa Sans" panose="00000500000000000000" pitchFamily="2" charset="0"/>
              </a:rPr>
              <a:t>These can only be determined by contacting potential off-takers.</a:t>
            </a:r>
            <a:endParaRPr lang="en-US" sz="2800" dirty="0">
              <a:latin typeface="Ropa Sans" panose="00000500000000000000" pitchFamily="2" charset="0"/>
            </a:endParaRPr>
          </a:p>
          <a:p>
            <a:pPr marL="342900" indent="-342900" algn="l">
              <a:buFont typeface="Arial" panose="020B0604020202020204" pitchFamily="34" charset="0"/>
              <a:buChar char="•"/>
            </a:pPr>
            <a:r>
              <a:rPr lang="en-US" sz="2000" dirty="0">
                <a:latin typeface="Ropa Sans" panose="00000500000000000000" pitchFamily="2" charset="0"/>
              </a:rPr>
              <a:t>Opportunities to reuse Microsoft data center heat in F&amp;B factories exist </a:t>
            </a:r>
            <a:r>
              <a:rPr lang="en-US" sz="2000" b="1" dirty="0">
                <a:latin typeface="Ropa Sans" panose="00000500000000000000" pitchFamily="2" charset="0"/>
              </a:rPr>
              <a:t>across Europe</a:t>
            </a:r>
            <a:r>
              <a:rPr lang="en-US" sz="2000" dirty="0">
                <a:latin typeface="Ropa Sans" panose="00000500000000000000" pitchFamily="2" charset="0"/>
              </a:rPr>
              <a:t>.</a:t>
            </a:r>
          </a:p>
        </p:txBody>
      </p:sp>
      <p:sp>
        <p:nvSpPr>
          <p:cNvPr id="5" name="Rectangle 4">
            <a:extLst>
              <a:ext uri="{FF2B5EF4-FFF2-40B4-BE49-F238E27FC236}">
                <a16:creationId xmlns:a16="http://schemas.microsoft.com/office/drawing/2014/main" id="{99FE4664-5B0C-A620-9425-560B35675F7A}"/>
              </a:ext>
            </a:extLst>
          </p:cNvPr>
          <p:cNvSpPr/>
          <p:nvPr/>
        </p:nvSpPr>
        <p:spPr>
          <a:xfrm>
            <a:off x="377992" y="3789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descr="A close-up of a server&#10;&#10;AI-generated content may be incorrect.">
            <a:extLst>
              <a:ext uri="{FF2B5EF4-FFF2-40B4-BE49-F238E27FC236}">
                <a16:creationId xmlns:a16="http://schemas.microsoft.com/office/drawing/2014/main" id="{CC766906-BA36-B667-6682-4668F5F0B5DF}"/>
              </a:ext>
            </a:extLst>
          </p:cNvPr>
          <p:cNvPicPr>
            <a:picLocks noChangeAspect="1"/>
          </p:cNvPicPr>
          <p:nvPr/>
        </p:nvPicPr>
        <p:blipFill>
          <a:blip r:embed="rId2">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15" name="Rectangle 14">
            <a:extLst>
              <a:ext uri="{FF2B5EF4-FFF2-40B4-BE49-F238E27FC236}">
                <a16:creationId xmlns:a16="http://schemas.microsoft.com/office/drawing/2014/main" id="{35B0A923-A56B-D0EB-E181-57B5596D07D2}"/>
              </a:ext>
            </a:extLst>
          </p:cNvPr>
          <p:cNvSpPr/>
          <p:nvPr/>
        </p:nvSpPr>
        <p:spPr>
          <a:xfrm>
            <a:off x="-3403"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83636F2F-DBAB-1F44-E328-7F83F15A0725}"/>
              </a:ext>
            </a:extLst>
          </p:cNvPr>
          <p:cNvSpPr/>
          <p:nvPr/>
        </p:nvSpPr>
        <p:spPr>
          <a:xfrm>
            <a:off x="530392" y="531395"/>
            <a:ext cx="11278603"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34A5400F-2204-67B5-65BA-380617CDBC3F}"/>
              </a:ext>
            </a:extLst>
          </p:cNvPr>
          <p:cNvSpPr/>
          <p:nvPr/>
        </p:nvSpPr>
        <p:spPr>
          <a:xfrm>
            <a:off x="10335395" y="406567"/>
            <a:ext cx="1854994" cy="249655"/>
          </a:xfrm>
          <a:prstGeom prst="rect">
            <a:avLst/>
          </a:prstGeom>
          <a:solidFill>
            <a:srgbClr val="0AB6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latin typeface="Ropa Sans" panose="00000500000000000000" pitchFamily="2" charset="0"/>
              </a:rPr>
              <a:t>Key Takeaways</a:t>
            </a:r>
            <a:endParaRPr lang="en-US" dirty="0"/>
          </a:p>
        </p:txBody>
      </p:sp>
      <p:pic>
        <p:nvPicPr>
          <p:cNvPr id="19" name="Picture 18">
            <a:extLst>
              <a:ext uri="{FF2B5EF4-FFF2-40B4-BE49-F238E27FC236}">
                <a16:creationId xmlns:a16="http://schemas.microsoft.com/office/drawing/2014/main" id="{524D026D-02F2-5C9E-088C-E452C04466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21" name="Slide Number Placeholder 20">
            <a:extLst>
              <a:ext uri="{FF2B5EF4-FFF2-40B4-BE49-F238E27FC236}">
                <a16:creationId xmlns:a16="http://schemas.microsoft.com/office/drawing/2014/main" id="{59FA0F79-F18E-7982-B4A1-CB5DC591477D}"/>
              </a:ext>
            </a:extLst>
          </p:cNvPr>
          <p:cNvSpPr>
            <a:spLocks noGrp="1"/>
          </p:cNvSpPr>
          <p:nvPr>
            <p:ph type="sldNum" sz="quarter" idx="12"/>
          </p:nvPr>
        </p:nvSpPr>
        <p:spPr/>
        <p:txBody>
          <a:bodyPr/>
          <a:lstStyle/>
          <a:p>
            <a:fld id="{86EEEAE5-BFAF-4EC4-B135-6F1153BBAEA1}" type="slidenum">
              <a:rPr lang="en-US" smtClean="0"/>
              <a:t>6</a:t>
            </a:fld>
            <a:endParaRPr lang="en-US" dirty="0"/>
          </a:p>
        </p:txBody>
      </p:sp>
      <p:sp>
        <p:nvSpPr>
          <p:cNvPr id="3" name="Subtitle 2">
            <a:extLst>
              <a:ext uri="{FF2B5EF4-FFF2-40B4-BE49-F238E27FC236}">
                <a16:creationId xmlns:a16="http://schemas.microsoft.com/office/drawing/2014/main" id="{9ECD7C3C-D59C-902B-8F6E-35B6C74264C8}"/>
              </a:ext>
            </a:extLst>
          </p:cNvPr>
          <p:cNvSpPr txBox="1">
            <a:spLocks/>
          </p:cNvSpPr>
          <p:nvPr/>
        </p:nvSpPr>
        <p:spPr>
          <a:xfrm>
            <a:off x="3468720" y="1125693"/>
            <a:ext cx="7794172" cy="103944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rgbClr val="0AB6EB"/>
                </a:solidFill>
                <a:latin typeface="Ropa Sans" panose="00000500000000000000" pitchFamily="2" charset="0"/>
              </a:rPr>
              <a:t>Key Takeaways (continued)</a:t>
            </a:r>
          </a:p>
        </p:txBody>
      </p:sp>
    </p:spTree>
    <p:extLst>
      <p:ext uri="{BB962C8B-B14F-4D97-AF65-F5344CB8AC3E}">
        <p14:creationId xmlns:p14="http://schemas.microsoft.com/office/powerpoint/2010/main" val="529578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 shot of a computer screen&#10;&#10;AI-generated content may be incorrect.">
            <a:extLst>
              <a:ext uri="{FF2B5EF4-FFF2-40B4-BE49-F238E27FC236}">
                <a16:creationId xmlns:a16="http://schemas.microsoft.com/office/drawing/2014/main" id="{886A242E-F839-E363-F2FC-279F9F0E03CD}"/>
              </a:ext>
            </a:extLst>
          </p:cNvPr>
          <p:cNvPicPr>
            <a:picLocks noChangeAspect="1"/>
          </p:cNvPicPr>
          <p:nvPr/>
        </p:nvPicPr>
        <p:blipFill>
          <a:blip r:embed="rId2">
            <a:extLst>
              <a:ext uri="{28A0092B-C50C-407E-A947-70E740481C1C}">
                <a14:useLocalDpi xmlns:a14="http://schemas.microsoft.com/office/drawing/2010/main" val="0"/>
              </a:ext>
            </a:extLst>
          </a:blip>
          <a:srcRect l="4597" r="-1" b="84060"/>
          <a:stretch/>
        </p:blipFill>
        <p:spPr>
          <a:xfrm>
            <a:off x="0" y="373840"/>
            <a:ext cx="11787312" cy="1312896"/>
          </a:xfrm>
          <a:prstGeom prst="rect">
            <a:avLst/>
          </a:prstGeom>
        </p:spPr>
      </p:pic>
      <p:sp>
        <p:nvSpPr>
          <p:cNvPr id="18" name="Rectangle 17">
            <a:extLst>
              <a:ext uri="{FF2B5EF4-FFF2-40B4-BE49-F238E27FC236}">
                <a16:creationId xmlns:a16="http://schemas.microsoft.com/office/drawing/2014/main" id="{2576B2E8-093B-4F66-97D6-7E4049B95951}"/>
              </a:ext>
            </a:extLst>
          </p:cNvPr>
          <p:cNvSpPr/>
          <p:nvPr/>
        </p:nvSpPr>
        <p:spPr>
          <a:xfrm>
            <a:off x="404687" y="0"/>
            <a:ext cx="1624263" cy="2971800"/>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6BC06E"/>
              </a:solidFill>
            </a:endParaRPr>
          </a:p>
        </p:txBody>
      </p:sp>
      <p:sp>
        <p:nvSpPr>
          <p:cNvPr id="19" name="Rectangle 18">
            <a:extLst>
              <a:ext uri="{FF2B5EF4-FFF2-40B4-BE49-F238E27FC236}">
                <a16:creationId xmlns:a16="http://schemas.microsoft.com/office/drawing/2014/main" id="{B5FED96A-DE11-4414-AB50-D5956D77A4EB}"/>
              </a:ext>
            </a:extLst>
          </p:cNvPr>
          <p:cNvSpPr/>
          <p:nvPr/>
        </p:nvSpPr>
        <p:spPr>
          <a:xfrm>
            <a:off x="404686" y="366386"/>
            <a:ext cx="1624263" cy="1327804"/>
          </a:xfrm>
          <a:prstGeom prst="rect">
            <a:avLst/>
          </a:prstGeom>
          <a:solidFill>
            <a:srgbClr val="6BC06E">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5C3F0CDE-5A33-45EA-A5AA-7A024C1F17B8}"/>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800" spc="300" dirty="0">
                <a:solidFill>
                  <a:schemeClr val="bg1"/>
                </a:solidFill>
                <a:latin typeface="Ropa Sans" panose="00000500000000000000" pitchFamily="2" charset="0"/>
              </a:rPr>
              <a:t>03</a:t>
            </a:r>
          </a:p>
        </p:txBody>
      </p:sp>
      <p:pic>
        <p:nvPicPr>
          <p:cNvPr id="22" name="Picture 21">
            <a:extLst>
              <a:ext uri="{FF2B5EF4-FFF2-40B4-BE49-F238E27FC236}">
                <a16:creationId xmlns:a16="http://schemas.microsoft.com/office/drawing/2014/main" id="{DF9B2BB9-86CD-4290-8245-4F246864F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sp>
        <p:nvSpPr>
          <p:cNvPr id="8" name="Slide Number Placeholder 7">
            <a:extLst>
              <a:ext uri="{FF2B5EF4-FFF2-40B4-BE49-F238E27FC236}">
                <a16:creationId xmlns:a16="http://schemas.microsoft.com/office/drawing/2014/main" id="{13317D6F-D0A9-21BC-4D97-0B81C44E361E}"/>
              </a:ext>
            </a:extLst>
          </p:cNvPr>
          <p:cNvSpPr>
            <a:spLocks noGrp="1"/>
          </p:cNvSpPr>
          <p:nvPr>
            <p:ph type="sldNum" sz="quarter" idx="12"/>
          </p:nvPr>
        </p:nvSpPr>
        <p:spPr/>
        <p:txBody>
          <a:bodyPr/>
          <a:lstStyle/>
          <a:p>
            <a:fld id="{86EEEAE5-BFAF-4EC4-B135-6F1153BBAEA1}" type="slidenum">
              <a:rPr lang="en-US" smtClean="0"/>
              <a:t>7</a:t>
            </a:fld>
            <a:endParaRPr lang="en-US"/>
          </a:p>
        </p:txBody>
      </p:sp>
      <p:sp>
        <p:nvSpPr>
          <p:cNvPr id="24" name="Title 1">
            <a:extLst>
              <a:ext uri="{FF2B5EF4-FFF2-40B4-BE49-F238E27FC236}">
                <a16:creationId xmlns:a16="http://schemas.microsoft.com/office/drawing/2014/main" id="{2BA3621E-1347-8432-8695-F959E23DE7FA}"/>
              </a:ext>
            </a:extLst>
          </p:cNvPr>
          <p:cNvSpPr>
            <a:spLocks noGrp="1"/>
          </p:cNvSpPr>
          <p:nvPr>
            <p:ph type="ctrTitle"/>
          </p:nvPr>
        </p:nvSpPr>
        <p:spPr>
          <a:xfrm>
            <a:off x="2557463" y="2229448"/>
            <a:ext cx="7736682" cy="3267112"/>
          </a:xfrm>
        </p:spPr>
        <p:txBody>
          <a:bodyPr anchor="ctr">
            <a:normAutofit/>
          </a:bodyPr>
          <a:lstStyle/>
          <a:p>
            <a:r>
              <a:rPr lang="en-US" dirty="0">
                <a:solidFill>
                  <a:srgbClr val="393939"/>
                </a:solidFill>
                <a:latin typeface="Ropa Sans" panose="00000500000000000000" pitchFamily="2" charset="0"/>
              </a:rPr>
              <a:t>Methodology &amp; Assumptions</a:t>
            </a:r>
          </a:p>
        </p:txBody>
      </p:sp>
    </p:spTree>
    <p:extLst>
      <p:ext uri="{BB962C8B-B14F-4D97-AF65-F5344CB8AC3E}">
        <p14:creationId xmlns:p14="http://schemas.microsoft.com/office/powerpoint/2010/main" val="931272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D2B6DA-10CF-7214-751B-C14AF55E4CCF}"/>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55C91DDF-064B-3F84-425D-6C5EC35722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4508" y="5986671"/>
            <a:ext cx="1172087" cy="382365"/>
          </a:xfrm>
          <a:prstGeom prst="rect">
            <a:avLst/>
          </a:prstGeom>
        </p:spPr>
      </p:pic>
      <p:grpSp>
        <p:nvGrpSpPr>
          <p:cNvPr id="3" name="Group 2">
            <a:extLst>
              <a:ext uri="{FF2B5EF4-FFF2-40B4-BE49-F238E27FC236}">
                <a16:creationId xmlns:a16="http://schemas.microsoft.com/office/drawing/2014/main" id="{44D520CE-22C2-69F5-8D2E-BEF9BD4DBC33}"/>
              </a:ext>
            </a:extLst>
          </p:cNvPr>
          <p:cNvGrpSpPr/>
          <p:nvPr/>
        </p:nvGrpSpPr>
        <p:grpSpPr>
          <a:xfrm>
            <a:off x="10337006" y="334809"/>
            <a:ext cx="1854994" cy="280540"/>
            <a:chOff x="10337006" y="334809"/>
            <a:chExt cx="1854994" cy="280540"/>
          </a:xfrm>
        </p:grpSpPr>
        <p:sp>
          <p:nvSpPr>
            <p:cNvPr id="9" name="Rectangle 8">
              <a:extLst>
                <a:ext uri="{FF2B5EF4-FFF2-40B4-BE49-F238E27FC236}">
                  <a16:creationId xmlns:a16="http://schemas.microsoft.com/office/drawing/2014/main" id="{148E93BD-D010-A166-C066-506A1B9C26A1}"/>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Subtitle 2">
              <a:extLst>
                <a:ext uri="{FF2B5EF4-FFF2-40B4-BE49-F238E27FC236}">
                  <a16:creationId xmlns:a16="http://schemas.microsoft.com/office/drawing/2014/main" id="{53590032-20DA-CF18-EE84-7AA3C62193D2}"/>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
        <p:nvSpPr>
          <p:cNvPr id="14" name="Slide Number Placeholder 13">
            <a:extLst>
              <a:ext uri="{FF2B5EF4-FFF2-40B4-BE49-F238E27FC236}">
                <a16:creationId xmlns:a16="http://schemas.microsoft.com/office/drawing/2014/main" id="{BBB86A7E-2755-556C-598C-F9DEE5498F8E}"/>
              </a:ext>
            </a:extLst>
          </p:cNvPr>
          <p:cNvSpPr>
            <a:spLocks noGrp="1"/>
          </p:cNvSpPr>
          <p:nvPr>
            <p:ph type="sldNum" sz="quarter" idx="12"/>
          </p:nvPr>
        </p:nvSpPr>
        <p:spPr/>
        <p:txBody>
          <a:bodyPr/>
          <a:lstStyle/>
          <a:p>
            <a:fld id="{86EEEAE5-BFAF-4EC4-B135-6F1153BBAEA1}" type="slidenum">
              <a:rPr lang="en-US" smtClean="0"/>
              <a:t>8</a:t>
            </a:fld>
            <a:endParaRPr lang="en-US"/>
          </a:p>
        </p:txBody>
      </p:sp>
      <p:sp>
        <p:nvSpPr>
          <p:cNvPr id="4" name="Title 1">
            <a:extLst>
              <a:ext uri="{FF2B5EF4-FFF2-40B4-BE49-F238E27FC236}">
                <a16:creationId xmlns:a16="http://schemas.microsoft.com/office/drawing/2014/main" id="{1DFAB2A7-4A14-0918-7195-9038770CA1D7}"/>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0FC053C7-5667-985D-16DB-C3BCDC84B186}"/>
              </a:ext>
            </a:extLst>
          </p:cNvPr>
          <p:cNvPicPr>
            <a:picLocks noChangeAspect="1"/>
          </p:cNvPicPr>
          <p:nvPr/>
        </p:nvPicPr>
        <p:blipFill>
          <a:blip r:embed="rId4">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53588E9E-0B7A-93F5-E662-F910F022B927}"/>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514E849C-74BE-A199-FFC9-8B8C6234695C}"/>
              </a:ext>
            </a:extLst>
          </p:cNvPr>
          <p:cNvSpPr>
            <a:spLocks noGrp="1"/>
          </p:cNvSpPr>
          <p:nvPr>
            <p:ph type="subTitle" idx="1"/>
          </p:nvPr>
        </p:nvSpPr>
        <p:spPr>
          <a:xfrm>
            <a:off x="3679486" y="1741838"/>
            <a:ext cx="7794172" cy="1039448"/>
          </a:xfrm>
        </p:spPr>
        <p:txBody>
          <a:bodyPr>
            <a:noAutofit/>
          </a:bodyPr>
          <a:lstStyle/>
          <a:p>
            <a:pPr algn="l"/>
            <a:r>
              <a:rPr lang="en-US" sz="2800" dirty="0">
                <a:solidFill>
                  <a:srgbClr val="6BC06E"/>
                </a:solidFill>
                <a:latin typeface="Ropa Sans" panose="00000500000000000000" pitchFamily="2" charset="0"/>
              </a:rPr>
              <a:t>General Approach - Limitations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The use cases presented in the report are intended to serve as examples to illustrate the overall opportunity, rather than specific recommendations.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This report acts as a pre-feasibility study and does not contain details of potential off-takers’ facilities and processes. We do not know what portion of an off-taker's existing infrastructure, such as heat pumps, could be used for a heat reuse project.</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To move forward, Microsoft would need to inquire with off-takers directly to learn about their exiting equipment, thermal energy requirements, energy costs, and financial context.</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5" name="Rectangle 14">
            <a:extLst>
              <a:ext uri="{FF2B5EF4-FFF2-40B4-BE49-F238E27FC236}">
                <a16:creationId xmlns:a16="http://schemas.microsoft.com/office/drawing/2014/main" id="{B10A3878-388E-0BE4-75A7-D87418412742}"/>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89432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FAC7D9-B58A-36F1-94FA-41926325A4DD}"/>
            </a:ext>
          </a:extLst>
        </p:cNvPr>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38C615B4-9AAE-C031-227B-CBE91434B5CB}"/>
              </a:ext>
            </a:extLst>
          </p:cNvPr>
          <p:cNvSpPr>
            <a:spLocks noGrp="1"/>
          </p:cNvSpPr>
          <p:nvPr>
            <p:ph type="sldNum" sz="quarter" idx="12"/>
          </p:nvPr>
        </p:nvSpPr>
        <p:spPr/>
        <p:txBody>
          <a:bodyPr/>
          <a:lstStyle/>
          <a:p>
            <a:fld id="{86EEEAE5-BFAF-4EC4-B135-6F1153BBAEA1}" type="slidenum">
              <a:rPr lang="en-US" smtClean="0"/>
              <a:t>9</a:t>
            </a:fld>
            <a:endParaRPr lang="en-US"/>
          </a:p>
        </p:txBody>
      </p:sp>
      <p:sp>
        <p:nvSpPr>
          <p:cNvPr id="4" name="Title 1">
            <a:extLst>
              <a:ext uri="{FF2B5EF4-FFF2-40B4-BE49-F238E27FC236}">
                <a16:creationId xmlns:a16="http://schemas.microsoft.com/office/drawing/2014/main" id="{E0217D84-92F4-99CE-2E81-0C5BEB9AA757}"/>
              </a:ext>
            </a:extLst>
          </p:cNvPr>
          <p:cNvSpPr txBox="1">
            <a:spLocks/>
          </p:cNvSpPr>
          <p:nvPr/>
        </p:nvSpPr>
        <p:spPr>
          <a:xfrm>
            <a:off x="535405" y="1583929"/>
            <a:ext cx="1624263" cy="14981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solidFill>
                <a:latin typeface="Ropa Sans" panose="00000500000000000000" pitchFamily="2" charset="0"/>
              </a:rPr>
              <a:t>01</a:t>
            </a:r>
          </a:p>
        </p:txBody>
      </p:sp>
      <p:pic>
        <p:nvPicPr>
          <p:cNvPr id="7" name="Picture 6" descr="A close-up of a server&#10;&#10;AI-generated content may be incorrect.">
            <a:extLst>
              <a:ext uri="{FF2B5EF4-FFF2-40B4-BE49-F238E27FC236}">
                <a16:creationId xmlns:a16="http://schemas.microsoft.com/office/drawing/2014/main" id="{7C9BC04C-AD9C-02BD-1A61-5826673D2BEC}"/>
              </a:ext>
            </a:extLst>
          </p:cNvPr>
          <p:cNvPicPr>
            <a:picLocks noChangeAspect="1"/>
          </p:cNvPicPr>
          <p:nvPr/>
        </p:nvPicPr>
        <p:blipFill>
          <a:blip r:embed="rId3">
            <a:extLst>
              <a:ext uri="{28A0092B-C50C-407E-A947-70E740481C1C}">
                <a14:useLocalDpi xmlns:a14="http://schemas.microsoft.com/office/drawing/2010/main" val="0"/>
              </a:ext>
            </a:extLst>
          </a:blip>
          <a:srcRect r="75975"/>
          <a:stretch/>
        </p:blipFill>
        <p:spPr>
          <a:xfrm>
            <a:off x="-3402" y="1"/>
            <a:ext cx="2936083" cy="6857999"/>
          </a:xfrm>
          <a:prstGeom prst="rect">
            <a:avLst/>
          </a:prstGeom>
        </p:spPr>
      </p:pic>
      <p:sp>
        <p:nvSpPr>
          <p:cNvPr id="8" name="Rectangle 7">
            <a:extLst>
              <a:ext uri="{FF2B5EF4-FFF2-40B4-BE49-F238E27FC236}">
                <a16:creationId xmlns:a16="http://schemas.microsoft.com/office/drawing/2014/main" id="{AE93EA93-9D01-EC94-C831-C6A61A14D645}"/>
              </a:ext>
            </a:extLst>
          </p:cNvPr>
          <p:cNvSpPr/>
          <p:nvPr/>
        </p:nvSpPr>
        <p:spPr>
          <a:xfrm>
            <a:off x="10887" y="0"/>
            <a:ext cx="2936084" cy="6858000"/>
          </a:xfrm>
          <a:prstGeom prst="rect">
            <a:avLst/>
          </a:prstGeom>
          <a:solidFill>
            <a:srgbClr val="0AB6E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3E9ACE2B-FC69-D781-3B75-A1311C849844}"/>
              </a:ext>
            </a:extLst>
          </p:cNvPr>
          <p:cNvSpPr>
            <a:spLocks noGrp="1"/>
          </p:cNvSpPr>
          <p:nvPr>
            <p:ph type="subTitle" idx="1"/>
          </p:nvPr>
        </p:nvSpPr>
        <p:spPr>
          <a:xfrm>
            <a:off x="3470331" y="873507"/>
            <a:ext cx="7794172" cy="2590430"/>
          </a:xfrm>
        </p:spPr>
        <p:txBody>
          <a:bodyPr>
            <a:noAutofit/>
          </a:bodyPr>
          <a:lstStyle/>
          <a:p>
            <a:pPr algn="l"/>
            <a:r>
              <a:rPr lang="en-US" sz="2800" dirty="0">
                <a:solidFill>
                  <a:srgbClr val="6BC06E"/>
                </a:solidFill>
                <a:latin typeface="Ropa Sans" panose="00000500000000000000" pitchFamily="2" charset="0"/>
              </a:rPr>
              <a:t>Off-taker Identification &amp; Selection Methodology</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Selecting potential off-takers for each case began with a list of F&amp;B facilities within 3 km of Microsoft data centers (identified by the Proximity Analysis).</a:t>
            </a:r>
          </a:p>
          <a:p>
            <a:pPr marL="285750" indent="-285750" algn="l">
              <a:buFont typeface="Arial" panose="020B0604020202020204" pitchFamily="34" charset="0"/>
              <a:buChar char="•"/>
            </a:pPr>
            <a:r>
              <a:rPr lang="en-US" sz="1800" dirty="0">
                <a:solidFill>
                  <a:srgbClr val="393939"/>
                </a:solidFill>
                <a:latin typeface="Lato" panose="020F0502020204030203" pitchFamily="34" charset="0"/>
                <a:ea typeface="Lato" panose="020F0502020204030203" pitchFamily="34" charset="0"/>
                <a:cs typeface="Lato" panose="020F0502020204030203" pitchFamily="34" charset="0"/>
              </a:rPr>
              <a:t>Since each manufacturing facility’s thermal energy needs are not known, the analysis estimated sites’ thermal demands based on their F&amp;B subsector and the size of facility, measured by its number of employees.</a:t>
            </a:r>
          </a:p>
          <a:p>
            <a:pPr marL="285750" indent="-285750" algn="l">
              <a:buFont typeface="Arial" panose="020B0604020202020204" pitchFamily="34" charset="0"/>
              <a:buChar char="•"/>
            </a:pPr>
            <a:endParaRPr lang="en-US" sz="1800" dirty="0">
              <a:solidFill>
                <a:srgbClr val="393939"/>
              </a:solidFill>
              <a:latin typeface="Lato" panose="020F0502020204030203" pitchFamily="34" charset="0"/>
              <a:ea typeface="Lato" panose="020F0502020204030203" pitchFamily="34" charset="0"/>
              <a:cs typeface="Lato" panose="020F0502020204030203" pitchFamily="34" charset="0"/>
            </a:endParaRPr>
          </a:p>
        </p:txBody>
      </p:sp>
      <p:sp>
        <p:nvSpPr>
          <p:cNvPr id="15" name="Rectangle 14">
            <a:extLst>
              <a:ext uri="{FF2B5EF4-FFF2-40B4-BE49-F238E27FC236}">
                <a16:creationId xmlns:a16="http://schemas.microsoft.com/office/drawing/2014/main" id="{CC3E3C5D-FF85-89E9-D016-2D55479F0152}"/>
              </a:ext>
            </a:extLst>
          </p:cNvPr>
          <p:cNvSpPr/>
          <p:nvPr/>
        </p:nvSpPr>
        <p:spPr>
          <a:xfrm>
            <a:off x="377992" y="371002"/>
            <a:ext cx="3144081" cy="610001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13" name="Table 12">
            <a:extLst>
              <a:ext uri="{FF2B5EF4-FFF2-40B4-BE49-F238E27FC236}">
                <a16:creationId xmlns:a16="http://schemas.microsoft.com/office/drawing/2014/main" id="{8F99F5E3-B5BB-44B1-C579-BB0E246ECF00}"/>
              </a:ext>
            </a:extLst>
          </p:cNvPr>
          <p:cNvGraphicFramePr>
            <a:graphicFrameLocks noGrp="1"/>
          </p:cNvGraphicFramePr>
          <p:nvPr>
            <p:extLst>
              <p:ext uri="{D42A27DB-BD31-4B8C-83A1-F6EECF244321}">
                <p14:modId xmlns:p14="http://schemas.microsoft.com/office/powerpoint/2010/main" val="419398274"/>
              </p:ext>
            </p:extLst>
          </p:nvPr>
        </p:nvGraphicFramePr>
        <p:xfrm>
          <a:off x="3522073" y="3620054"/>
          <a:ext cx="8342520" cy="2743200"/>
        </p:xfrm>
        <a:graphic>
          <a:graphicData uri="http://schemas.openxmlformats.org/drawingml/2006/table">
            <a:tbl>
              <a:tblPr firstRow="1" bandRow="1">
                <a:tableStyleId>{5C22544A-7EE6-4342-B048-85BDC9FD1C3A}</a:tableStyleId>
              </a:tblPr>
              <a:tblGrid>
                <a:gridCol w="3144742">
                  <a:extLst>
                    <a:ext uri="{9D8B030D-6E8A-4147-A177-3AD203B41FA5}">
                      <a16:colId xmlns:a16="http://schemas.microsoft.com/office/drawing/2014/main" val="4290188752"/>
                    </a:ext>
                  </a:extLst>
                </a:gridCol>
                <a:gridCol w="1323052">
                  <a:extLst>
                    <a:ext uri="{9D8B030D-6E8A-4147-A177-3AD203B41FA5}">
                      <a16:colId xmlns:a16="http://schemas.microsoft.com/office/drawing/2014/main" val="3318476195"/>
                    </a:ext>
                  </a:extLst>
                </a:gridCol>
                <a:gridCol w="1091225">
                  <a:extLst>
                    <a:ext uri="{9D8B030D-6E8A-4147-A177-3AD203B41FA5}">
                      <a16:colId xmlns:a16="http://schemas.microsoft.com/office/drawing/2014/main" val="559761803"/>
                    </a:ext>
                  </a:extLst>
                </a:gridCol>
                <a:gridCol w="1737536">
                  <a:extLst>
                    <a:ext uri="{9D8B030D-6E8A-4147-A177-3AD203B41FA5}">
                      <a16:colId xmlns:a16="http://schemas.microsoft.com/office/drawing/2014/main" val="2760992373"/>
                    </a:ext>
                  </a:extLst>
                </a:gridCol>
                <a:gridCol w="1045965">
                  <a:extLst>
                    <a:ext uri="{9D8B030D-6E8A-4147-A177-3AD203B41FA5}">
                      <a16:colId xmlns:a16="http://schemas.microsoft.com/office/drawing/2014/main" val="337381923"/>
                    </a:ext>
                  </a:extLst>
                </a:gridCol>
              </a:tblGrid>
              <a:tr h="0">
                <a:tc>
                  <a:txBody>
                    <a:bodyPr/>
                    <a:lstStyle/>
                    <a:p>
                      <a:pPr algn="ctr"/>
                      <a:r>
                        <a:rPr lang="en-US" sz="1200" dirty="0"/>
                        <a:t>Facility</a:t>
                      </a:r>
                    </a:p>
                  </a:txBody>
                  <a:tcPr anchor="ctr"/>
                </a:tc>
                <a:tc>
                  <a:txBody>
                    <a:bodyPr/>
                    <a:lstStyle/>
                    <a:p>
                      <a:pPr algn="ctr"/>
                      <a:r>
                        <a:rPr lang="en-US" sz="1200" dirty="0"/>
                        <a:t>Distance to data center (km)</a:t>
                      </a:r>
                    </a:p>
                  </a:txBody>
                  <a:tcPr anchor="ctr"/>
                </a:tc>
                <a:tc>
                  <a:txBody>
                    <a:bodyPr/>
                    <a:lstStyle/>
                    <a:p>
                      <a:pPr algn="ctr"/>
                      <a:r>
                        <a:rPr lang="en-US" sz="1200" dirty="0"/>
                        <a:t># of Employees</a:t>
                      </a:r>
                    </a:p>
                  </a:txBody>
                  <a:tcPr anchor="ctr"/>
                </a:tc>
                <a:tc>
                  <a:txBody>
                    <a:bodyPr/>
                    <a:lstStyle/>
                    <a:p>
                      <a:pPr algn="ctr"/>
                      <a:r>
                        <a:rPr lang="en-US" sz="1200" dirty="0"/>
                        <a:t>NACE Activity Name</a:t>
                      </a:r>
                    </a:p>
                  </a:txBody>
                  <a:tcPr anchor="ctr"/>
                </a:tc>
                <a:tc>
                  <a:txBody>
                    <a:bodyPr/>
                    <a:lstStyle/>
                    <a:p>
                      <a:pPr algn="ctr"/>
                      <a:r>
                        <a:rPr lang="en-US" sz="1200" dirty="0"/>
                        <a:t>Thermal Energy Needs (ranking)</a:t>
                      </a:r>
                    </a:p>
                  </a:txBody>
                  <a:tcPr anchor="ctr"/>
                </a:tc>
                <a:extLst>
                  <a:ext uri="{0D108BD9-81ED-4DB2-BD59-A6C34878D82A}">
                    <a16:rowId xmlns:a16="http://schemas.microsoft.com/office/drawing/2014/main" val="2387785871"/>
                  </a:ext>
                </a:extLst>
              </a:tr>
              <a:tr h="255235">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RAGUS SUGARS (MANUFACTURING) LIMITED</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1.034</a:t>
                      </a:r>
                    </a:p>
                  </a:txBody>
                  <a:tcPr anchor="ctr"/>
                </a:tc>
                <a:tc>
                  <a:txBody>
                    <a:bodyPr/>
                    <a:lstStyle/>
                    <a:p>
                      <a:pPr marL="0" algn="ctr"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48</a:t>
                      </a:r>
                    </a:p>
                  </a:txBody>
                  <a:tcPr anchor="ctr"/>
                </a:tc>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Manufacture of sugar</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a:t>
                      </a:r>
                    </a:p>
                  </a:txBody>
                  <a:tcPr anchor="ctr"/>
                </a:tc>
                <a:extLst>
                  <a:ext uri="{0D108BD9-81ED-4DB2-BD59-A6C34878D82A}">
                    <a16:rowId xmlns:a16="http://schemas.microsoft.com/office/drawing/2014/main" val="4218694086"/>
                  </a:ext>
                </a:extLst>
              </a:tr>
              <a:tr h="183982">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BEAM SUNTORY SPAIN SL.</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1.948</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244</a:t>
                      </a:r>
                    </a:p>
                  </a:txBody>
                  <a:tcPr anchor="ctr"/>
                </a:tc>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Distilling, rectifying and blending of spirits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2</a:t>
                      </a:r>
                    </a:p>
                  </a:txBody>
                  <a:tcPr anchor="ctr"/>
                </a:tc>
                <a:extLst>
                  <a:ext uri="{0D108BD9-81ED-4DB2-BD59-A6C34878D82A}">
                    <a16:rowId xmlns:a16="http://schemas.microsoft.com/office/drawing/2014/main" val="2502940733"/>
                  </a:ext>
                </a:extLst>
              </a:tr>
              <a:tr h="183982">
                <a:tc>
                  <a:txBody>
                    <a:bodyPr/>
                    <a:lstStyle/>
                    <a:p>
                      <a:pPr marL="0" algn="l" defTabSz="914400" rtl="0" eaLnBrk="1" fontAlgn="b" latinLnBrk="0" hangingPunct="1">
                        <a:buNone/>
                      </a:pPr>
                      <a:r>
                        <a:rPr lang="en-US" sz="1200" b="0" i="0" u="none" strike="noStrike" kern="1200">
                          <a:solidFill>
                            <a:srgbClr val="000000"/>
                          </a:solidFill>
                          <a:effectLst/>
                          <a:latin typeface="Aptos Narrow" panose="020B0004020202020204" pitchFamily="34" charset="0"/>
                          <a:ea typeface="+mn-ea"/>
                          <a:cs typeface="+mn-cs"/>
                        </a:rPr>
                        <a:t>R &amp; A Bailey &amp; Company</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0.481</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130</a:t>
                      </a:r>
                    </a:p>
                  </a:txBody>
                  <a:tcPr anchor="ctr"/>
                </a:tc>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Distilling, rectifying and blending of spirits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2</a:t>
                      </a:r>
                    </a:p>
                  </a:txBody>
                  <a:tcPr anchor="ctr"/>
                </a:tc>
                <a:extLst>
                  <a:ext uri="{0D108BD9-81ED-4DB2-BD59-A6C34878D82A}">
                    <a16:rowId xmlns:a16="http://schemas.microsoft.com/office/drawing/2014/main" val="1475395116"/>
                  </a:ext>
                </a:extLst>
              </a:tr>
              <a:tr h="183982">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Premier Foods Group Ltd, </a:t>
                      </a:r>
                      <a:r>
                        <a:rPr lang="en-US" sz="1200" b="0" i="0" u="none" strike="noStrike" kern="1200" dirty="0" err="1">
                          <a:solidFill>
                            <a:srgbClr val="000000"/>
                          </a:solidFill>
                          <a:effectLst/>
                          <a:latin typeface="Aptos Narrow" panose="020B0004020202020204" pitchFamily="34" charset="0"/>
                          <a:ea typeface="+mn-ea"/>
                          <a:cs typeface="+mn-cs"/>
                        </a:rPr>
                        <a:t>Rogerstone</a:t>
                      </a:r>
                      <a:r>
                        <a:rPr lang="en-US" sz="1200" b="0" i="0" u="none" strike="noStrike" kern="1200" dirty="0">
                          <a:solidFill>
                            <a:srgbClr val="000000"/>
                          </a:solidFill>
                          <a:effectLst/>
                          <a:latin typeface="Aptos Narrow" panose="020B0004020202020204" pitchFamily="34" charset="0"/>
                          <a:ea typeface="+mn-ea"/>
                          <a:cs typeface="+mn-cs"/>
                        </a:rPr>
                        <a:t> Park Food Factory</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6.086</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850</a:t>
                      </a:r>
                    </a:p>
                  </a:txBody>
                  <a:tcPr anchor="ctr"/>
                </a:tc>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Production of meat and poultry meat products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3</a:t>
                      </a:r>
                    </a:p>
                  </a:txBody>
                  <a:tcPr anchor="ctr"/>
                </a:tc>
                <a:extLst>
                  <a:ext uri="{0D108BD9-81ED-4DB2-BD59-A6C34878D82A}">
                    <a16:rowId xmlns:a16="http://schemas.microsoft.com/office/drawing/2014/main" val="1060624297"/>
                  </a:ext>
                </a:extLst>
              </a:tr>
              <a:tr h="183982">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Wilhelm Brandenburg GmbH &amp; Co. </a:t>
                      </a:r>
                      <a:r>
                        <a:rPr lang="en-US" sz="1200" b="0" i="0" u="none" strike="noStrike" kern="1200" dirty="0" err="1">
                          <a:solidFill>
                            <a:srgbClr val="000000"/>
                          </a:solidFill>
                          <a:effectLst/>
                          <a:latin typeface="Aptos Narrow" panose="020B0004020202020204" pitchFamily="34" charset="0"/>
                          <a:ea typeface="+mn-ea"/>
                          <a:cs typeface="+mn-cs"/>
                        </a:rPr>
                        <a:t>oHG</a:t>
                      </a:r>
                      <a:endParaRPr lang="en-US" sz="1200" b="0" i="0" u="none" strike="noStrike" kern="1200" dirty="0">
                        <a:solidFill>
                          <a:srgbClr val="000000"/>
                        </a:solidFill>
                        <a:effectLst/>
                        <a:latin typeface="Aptos Narrow" panose="020B0004020202020204" pitchFamily="34" charset="0"/>
                        <a:ea typeface="+mn-ea"/>
                        <a:cs typeface="+mn-cs"/>
                      </a:endParaRP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1.357</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750</a:t>
                      </a:r>
                    </a:p>
                  </a:txBody>
                  <a:tcPr anchor="ctr"/>
                </a:tc>
                <a:tc>
                  <a:txBody>
                    <a:bodyPr/>
                    <a:lstStyle/>
                    <a:p>
                      <a:pPr marL="0" algn="l"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Production of meat and poultry meat products</a:t>
                      </a:r>
                    </a:p>
                  </a:txBody>
                  <a:tcPr anchor="ctr"/>
                </a:tc>
                <a:tc>
                  <a:txBody>
                    <a:bodyPr/>
                    <a:lstStyle/>
                    <a:p>
                      <a:pPr marL="0" algn="ctr" defTabSz="914400" rtl="0" eaLnBrk="1" fontAlgn="b" latinLnBrk="0" hangingPunct="1">
                        <a:buNone/>
                      </a:pPr>
                      <a:r>
                        <a:rPr lang="en-US" sz="1200" b="0" i="0" u="none" strike="noStrike" kern="1200" dirty="0">
                          <a:solidFill>
                            <a:srgbClr val="000000"/>
                          </a:solidFill>
                          <a:effectLst/>
                          <a:latin typeface="Aptos Narrow" panose="020B0004020202020204" pitchFamily="34" charset="0"/>
                          <a:ea typeface="+mn-ea"/>
                          <a:cs typeface="+mn-cs"/>
                        </a:rPr>
                        <a:t>3</a:t>
                      </a:r>
                    </a:p>
                  </a:txBody>
                  <a:tcPr anchor="ctr"/>
                </a:tc>
                <a:extLst>
                  <a:ext uri="{0D108BD9-81ED-4DB2-BD59-A6C34878D82A}">
                    <a16:rowId xmlns:a16="http://schemas.microsoft.com/office/drawing/2014/main" val="3384592520"/>
                  </a:ext>
                </a:extLst>
              </a:tr>
            </a:tbl>
          </a:graphicData>
        </a:graphic>
      </p:graphicFrame>
      <p:sp>
        <p:nvSpPr>
          <p:cNvPr id="17" name="TextBox 16">
            <a:extLst>
              <a:ext uri="{FF2B5EF4-FFF2-40B4-BE49-F238E27FC236}">
                <a16:creationId xmlns:a16="http://schemas.microsoft.com/office/drawing/2014/main" id="{137A654F-7CB4-C7EB-7CEF-4974358FA4B6}"/>
              </a:ext>
            </a:extLst>
          </p:cNvPr>
          <p:cNvSpPr txBox="1"/>
          <p:nvPr/>
        </p:nvSpPr>
        <p:spPr>
          <a:xfrm>
            <a:off x="3471488" y="3332136"/>
            <a:ext cx="8342520" cy="307777"/>
          </a:xfrm>
          <a:prstGeom prst="rect">
            <a:avLst/>
          </a:prstGeom>
          <a:noFill/>
        </p:spPr>
        <p:txBody>
          <a:bodyPr wrap="square">
            <a:spAutoFit/>
          </a:bodyPr>
          <a:lstStyle/>
          <a:p>
            <a:pPr algn="ctr"/>
            <a:r>
              <a:rPr lang="en-US" sz="1400" i="1" dirty="0">
                <a:solidFill>
                  <a:srgbClr val="393939"/>
                </a:solidFill>
                <a:latin typeface="Lato" panose="020F0502020204030203" pitchFamily="34" charset="0"/>
              </a:rPr>
              <a:t>Manufacturing sites near Microsoft data centers with the greatest estimated thermal energy needs</a:t>
            </a:r>
          </a:p>
        </p:txBody>
      </p:sp>
      <p:grpSp>
        <p:nvGrpSpPr>
          <p:cNvPr id="19" name="Group 18">
            <a:extLst>
              <a:ext uri="{FF2B5EF4-FFF2-40B4-BE49-F238E27FC236}">
                <a16:creationId xmlns:a16="http://schemas.microsoft.com/office/drawing/2014/main" id="{D8BA2DD8-8E6E-5007-3692-468E0A4ADD3C}"/>
              </a:ext>
            </a:extLst>
          </p:cNvPr>
          <p:cNvGrpSpPr/>
          <p:nvPr/>
        </p:nvGrpSpPr>
        <p:grpSpPr>
          <a:xfrm>
            <a:off x="10337006" y="334809"/>
            <a:ext cx="1854994" cy="280540"/>
            <a:chOff x="10337006" y="334809"/>
            <a:chExt cx="1854994" cy="280540"/>
          </a:xfrm>
        </p:grpSpPr>
        <p:sp>
          <p:nvSpPr>
            <p:cNvPr id="20" name="Rectangle 19">
              <a:extLst>
                <a:ext uri="{FF2B5EF4-FFF2-40B4-BE49-F238E27FC236}">
                  <a16:creationId xmlns:a16="http://schemas.microsoft.com/office/drawing/2014/main" id="{2DF5CFF7-435F-0352-28ED-1026AD75BF1B}"/>
                </a:ext>
              </a:extLst>
            </p:cNvPr>
            <p:cNvSpPr/>
            <p:nvPr/>
          </p:nvSpPr>
          <p:spPr>
            <a:xfrm>
              <a:off x="10337006" y="365694"/>
              <a:ext cx="1854994" cy="249655"/>
            </a:xfrm>
            <a:prstGeom prst="rect">
              <a:avLst/>
            </a:prstGeom>
            <a:solidFill>
              <a:srgbClr val="6BC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Subtitle 2">
              <a:extLst>
                <a:ext uri="{FF2B5EF4-FFF2-40B4-BE49-F238E27FC236}">
                  <a16:creationId xmlns:a16="http://schemas.microsoft.com/office/drawing/2014/main" id="{CF18E2B0-9BC6-62F2-1FD0-8A0960F14328}"/>
                </a:ext>
              </a:extLst>
            </p:cNvPr>
            <p:cNvSpPr txBox="1">
              <a:spLocks/>
            </p:cNvSpPr>
            <p:nvPr/>
          </p:nvSpPr>
          <p:spPr>
            <a:xfrm>
              <a:off x="10636466" y="334809"/>
              <a:ext cx="1256074" cy="219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dirty="0">
                  <a:solidFill>
                    <a:schemeClr val="bg1"/>
                  </a:solidFill>
                  <a:latin typeface="Ropa Sans" panose="00000500000000000000" pitchFamily="2" charset="0"/>
                </a:rPr>
                <a:t>Methodology</a:t>
              </a:r>
              <a:endParaRPr lang="en-US" sz="1400" dirty="0">
                <a:solidFill>
                  <a:schemeClr val="bg1"/>
                </a:solidFill>
                <a:latin typeface="Lato" panose="020F0502020204030203" pitchFamily="34" charset="0"/>
              </a:endParaRPr>
            </a:p>
          </p:txBody>
        </p:sp>
      </p:grpSp>
    </p:spTree>
    <p:extLst>
      <p:ext uri="{BB962C8B-B14F-4D97-AF65-F5344CB8AC3E}">
        <p14:creationId xmlns:p14="http://schemas.microsoft.com/office/powerpoint/2010/main" val="10995787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42E09C39981B54BB830E1F081C86A25" ma:contentTypeVersion="11" ma:contentTypeDescription="Create a new document." ma:contentTypeScope="" ma:versionID="234c582f117e5772f7c0b054bee36c91">
  <xsd:schema xmlns:xsd="http://www.w3.org/2001/XMLSchema" xmlns:xs="http://www.w3.org/2001/XMLSchema" xmlns:p="http://schemas.microsoft.com/office/2006/metadata/properties" xmlns:ns1="http://schemas.microsoft.com/sharepoint/v3" xmlns:ns2="54e8acca-44f9-4eed-b2ee-136d146ad825" targetNamespace="http://schemas.microsoft.com/office/2006/metadata/properties" ma:root="true" ma:fieldsID="ee46b74fbf6ddcf72274b00ef8da8331" ns1:_="" ns2:_="">
    <xsd:import namespace="http://schemas.microsoft.com/sharepoint/v3"/>
    <xsd:import namespace="54e8acca-44f9-4eed-b2ee-136d146ad825"/>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BillingMetadata" minOccurs="0"/>
                <xsd:element ref="ns1:_ip_UnifiedCompliancePolicyProperties" minOccurs="0"/>
                <xsd:element ref="ns1:_ip_UnifiedCompliancePolicyUIAction" minOccurs="0"/>
                <xsd:element ref="ns2:MediaServiceDateTaken" minOccurs="0"/>
                <xsd:element ref="ns2:MediaServiceGenerationTime" minOccurs="0"/>
                <xsd:element ref="ns2:MediaServiceEventHashCode" minOccurs="0"/>
                <xsd:element ref="ns2:MediaServiceOCR"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4e8acca-44f9-4eed-b2ee-136d146ad82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BillingMetadata" ma:index="11" nillable="true" ma:displayName="MediaServiceBillingMetadata" ma:hidden="true" ma:internalName="MediaServiceBillingMetadata"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143DCA-491F-4912-9127-0CC5459FD345}">
  <ds:schemaRefs>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E982B258-72E3-47D3-9F91-F381ECFDA0F2}">
  <ds:schemaRefs>
    <ds:schemaRef ds:uri="http://schemas.microsoft.com/sharepoint/v3/contenttype/forms"/>
  </ds:schemaRefs>
</ds:datastoreItem>
</file>

<file path=customXml/itemProps3.xml><?xml version="1.0" encoding="utf-8"?>
<ds:datastoreItem xmlns:ds="http://schemas.openxmlformats.org/officeDocument/2006/customXml" ds:itemID="{95A5FCFD-4D22-404E-B17B-46CE3E0218B2}"/>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42532</TotalTime>
  <Words>1931</Words>
  <Application>Microsoft Office PowerPoint</Application>
  <PresentationFormat>Widescreen</PresentationFormat>
  <Paragraphs>253</Paragraphs>
  <Slides>21</Slides>
  <Notes>8</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Data Center Heat Reuse in the Food &amp; Beverage Sector</vt:lpstr>
      <vt:lpstr>Table of Contents</vt:lpstr>
      <vt:lpstr>Introduction</vt:lpstr>
      <vt:lpstr>Key Takeaways</vt:lpstr>
      <vt:lpstr>PowerPoint Presentation</vt:lpstr>
      <vt:lpstr>PowerPoint Presentation</vt:lpstr>
      <vt:lpstr>Methodology &amp; Assumptions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Case Studies</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 Title</dc:title>
  <dc:creator>Cooper Eaton</dc:creator>
  <cp:lastModifiedBy>RTC Administrator</cp:lastModifiedBy>
  <cp:revision>55</cp:revision>
  <dcterms:created xsi:type="dcterms:W3CDTF">2020-09-09T19:37:59Z</dcterms:created>
  <dcterms:modified xsi:type="dcterms:W3CDTF">2025-08-20T19:01:03Z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0x010100142E09C39981B54BB830E1F081C86A25</vt:lpwstr>
  </property>
</Properties>
</file>

<file path=docProps/thumbnail.jpeg>
</file>